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1417300" cy="72771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427758" y="1192511"/>
            <a:ext cx="8566547" cy="2536826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427758" y="3827164"/>
            <a:ext cx="8566547" cy="175924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200"/>
            </a:lvl1pPr>
            <a:lvl2pPr marL="0" indent="0" algn="ctr">
              <a:buSzTx/>
              <a:buFontTx/>
              <a:buNone/>
              <a:defRPr sz="2200"/>
            </a:lvl2pPr>
            <a:lvl3pPr marL="0" indent="0" algn="ctr">
              <a:buSzTx/>
              <a:buFontTx/>
              <a:buNone/>
              <a:defRPr sz="2200"/>
            </a:lvl3pPr>
            <a:lvl4pPr marL="0" indent="0" algn="ctr">
              <a:buSzTx/>
              <a:buFontTx/>
              <a:buNone/>
              <a:defRPr sz="2200"/>
            </a:lvl4pPr>
            <a:lvl5pPr marL="0" indent="0" algn="ctr"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8173914" y="387944"/>
            <a:ext cx="2462884" cy="617508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785266" y="387944"/>
            <a:ext cx="7245872" cy="617508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79317" y="1816597"/>
            <a:ext cx="9851530" cy="30310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79317" y="4876305"/>
            <a:ext cx="9851530" cy="15939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785266" y="1939725"/>
            <a:ext cx="4854379" cy="462329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786754" y="387944"/>
            <a:ext cx="9851530" cy="140841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786754" y="1786233"/>
            <a:ext cx="4832070" cy="87540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200"/>
            </a:lvl1pPr>
            <a:lvl2pPr marL="0" indent="0">
              <a:buSzTx/>
              <a:buFontTx/>
              <a:buNone/>
              <a:defRPr b="1" sz="2200"/>
            </a:lvl2pPr>
            <a:lvl3pPr marL="0" indent="0">
              <a:buSzTx/>
              <a:buFontTx/>
              <a:buNone/>
              <a:defRPr b="1" sz="2200"/>
            </a:lvl3pPr>
            <a:lvl4pPr marL="0" indent="0">
              <a:buSzTx/>
              <a:buFontTx/>
              <a:buNone/>
              <a:defRPr b="1" sz="2200"/>
            </a:lvl4pPr>
            <a:lvl5pPr marL="0" indent="0">
              <a:buSzTx/>
              <a:buFontTx/>
              <a:buNone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5782419" y="1786233"/>
            <a:ext cx="4855865" cy="875409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786754" y="485775"/>
            <a:ext cx="3683914" cy="1700215"/>
          </a:xfrm>
          <a:prstGeom prst="rect">
            <a:avLst/>
          </a:prstGeom>
        </p:spPr>
        <p:txBody>
          <a:bodyPr anchor="b"/>
          <a:lstStyle>
            <a:lvl1pPr>
              <a:defRPr sz="29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4855864" y="1049137"/>
            <a:ext cx="5782420" cy="5178230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667166" indent="-238861">
              <a:defRPr sz="2900"/>
            </a:lvl2pPr>
            <a:lvl3pPr marL="1138901" indent="-282291">
              <a:defRPr sz="2900"/>
            </a:lvl3pPr>
            <a:lvl4pPr marL="1629936" indent="-345021">
              <a:defRPr sz="2900"/>
            </a:lvl4pPr>
            <a:lvl5pPr marL="2058242" indent="-345021">
              <a:defRPr sz="2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786753" y="2185988"/>
            <a:ext cx="3683915" cy="404981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786754" y="485775"/>
            <a:ext cx="3683914" cy="1700215"/>
          </a:xfrm>
          <a:prstGeom prst="rect">
            <a:avLst/>
          </a:prstGeom>
        </p:spPr>
        <p:txBody>
          <a:bodyPr anchor="b"/>
          <a:lstStyle>
            <a:lvl1pPr>
              <a:defRPr sz="29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4855864" y="1049137"/>
            <a:ext cx="5782420" cy="51782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786754" y="2185988"/>
            <a:ext cx="3683914" cy="40498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0">
              <a:buSzTx/>
              <a:buFontTx/>
              <a:buNone/>
              <a:defRPr sz="1400"/>
            </a:lvl2pPr>
            <a:lvl3pPr marL="0" indent="0">
              <a:buSzTx/>
              <a:buFontTx/>
              <a:buNone/>
              <a:defRPr sz="1400"/>
            </a:lvl3pPr>
            <a:lvl4pPr marL="0" indent="0">
              <a:buSzTx/>
              <a:buFontTx/>
              <a:buNone/>
              <a:defRPr sz="1400"/>
            </a:lvl4pPr>
            <a:lvl5pPr marL="0" indent="0"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5266" y="387944"/>
            <a:ext cx="9851530" cy="140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5266" y="1939725"/>
            <a:ext cx="9851530" cy="4623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386137" y="6825676"/>
            <a:ext cx="250660" cy="243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8566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1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14151" marR="0" indent="-214151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81393" marR="0" indent="-253087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65939" marR="0" indent="-309330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32910" marR="0" indent="-347996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61217" marR="0" indent="-347996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89522" marR="0" indent="-347996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17825" marR="0" indent="-347996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46132" marR="0" indent="-347996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774437" marR="0" indent="-347995" algn="l" defTabSz="85661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4049/jimmunol.1301945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hyperlink" Target="https://www.ncbi.nlm.nih.gov/pubmed/27510423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525"/>
            <a:ext cx="11385354" cy="728662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449290" y="1737979"/>
            <a:ext cx="10497017" cy="252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400"/>
              </a:spcBef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Sports Nutrition:</a:t>
            </a:r>
          </a:p>
          <a:p>
            <a:pPr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role of Specialized Pro-Resolving Mediators – SPMs - in sports related</a:t>
            </a:r>
            <a:br/>
            <a:r>
              <a:t>health situations</a:t>
            </a:r>
          </a:p>
        </p:txBody>
      </p:sp>
      <p:sp>
        <p:nvSpPr>
          <p:cNvPr id="114" name="Shape 114"/>
          <p:cNvSpPr/>
          <p:nvPr/>
        </p:nvSpPr>
        <p:spPr>
          <a:xfrm rot="16200000">
            <a:off x="1031415" y="2441789"/>
            <a:ext cx="61013" cy="10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45"/>
                  <a:pt x="21600" y="100"/>
                </a:cubicBezTo>
                <a:lnTo>
                  <a:pt x="21600" y="21500"/>
                </a:lnTo>
                <a:cubicBezTo>
                  <a:pt x="21600" y="21555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/>
          </a:p>
        </p:txBody>
      </p:sp>
      <p:sp>
        <p:nvSpPr>
          <p:cNvPr id="115" name="Shape 115"/>
          <p:cNvSpPr/>
          <p:nvPr/>
        </p:nvSpPr>
        <p:spPr>
          <a:xfrm rot="16200000">
            <a:off x="1031415" y="4750663"/>
            <a:ext cx="61013" cy="1093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45"/>
                  <a:pt x="21600" y="100"/>
                </a:cubicBezTo>
                <a:lnTo>
                  <a:pt x="21600" y="21500"/>
                </a:lnTo>
                <a:cubicBezTo>
                  <a:pt x="21600" y="21555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/>
          </a:p>
        </p:txBody>
      </p:sp>
      <p:sp>
        <p:nvSpPr>
          <p:cNvPr id="116" name="Shape 116"/>
          <p:cNvSpPr/>
          <p:nvPr/>
        </p:nvSpPr>
        <p:spPr>
          <a:xfrm>
            <a:off x="695059" y="417774"/>
            <a:ext cx="3441263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200">
                <a:solidFill>
                  <a:schemeClr val="accent4"/>
                </a:solidFill>
              </a:defRPr>
            </a:pPr>
            <a:r>
              <a:t>David LeMay M.D.</a:t>
            </a:r>
          </a:p>
          <a:p>
            <a:pPr>
              <a:defRPr sz="3200">
                <a:solidFill>
                  <a:schemeClr val="accent4"/>
                </a:solidFill>
              </a:defRPr>
            </a:pPr>
            <a:r>
              <a:t>Regenesis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5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226" name="Shape 226"/>
          <p:cNvSpPr/>
          <p:nvPr/>
        </p:nvSpPr>
        <p:spPr>
          <a:xfrm>
            <a:off x="719018" y="439280"/>
            <a:ext cx="7888407" cy="48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Inflammatory-Driven Diseases &amp; Conditions</a:t>
            </a:r>
          </a:p>
        </p:txBody>
      </p:sp>
      <p:pic>
        <p:nvPicPr>
          <p:cNvPr id="227" name="image12.png" descr="Résultats de recherche d'images pour « inflammation process resolution »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7035" y="1871752"/>
            <a:ext cx="7584780" cy="526375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1409256" y="5475782"/>
            <a:ext cx="15841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ASTHMA</a:t>
            </a:r>
          </a:p>
        </p:txBody>
      </p:sp>
      <p:sp>
        <p:nvSpPr>
          <p:cNvPr id="229" name="Shape 229"/>
          <p:cNvSpPr/>
          <p:nvPr/>
        </p:nvSpPr>
        <p:spPr>
          <a:xfrm>
            <a:off x="3425480" y="6550730"/>
            <a:ext cx="1728194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ALZHEIMERS DISEASE</a:t>
            </a:r>
          </a:p>
        </p:txBody>
      </p:sp>
      <p:sp>
        <p:nvSpPr>
          <p:cNvPr id="230" name="Shape 230"/>
          <p:cNvSpPr/>
          <p:nvPr/>
        </p:nvSpPr>
        <p:spPr>
          <a:xfrm>
            <a:off x="2873741" y="2240887"/>
            <a:ext cx="15841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OBESITY</a:t>
            </a:r>
          </a:p>
        </p:txBody>
      </p:sp>
      <p:sp>
        <p:nvSpPr>
          <p:cNvPr id="231" name="Shape 231"/>
          <p:cNvSpPr/>
          <p:nvPr/>
        </p:nvSpPr>
        <p:spPr>
          <a:xfrm>
            <a:off x="7292581" y="2166173"/>
            <a:ext cx="88794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STROKE</a:t>
            </a:r>
          </a:p>
        </p:txBody>
      </p:sp>
      <p:sp>
        <p:nvSpPr>
          <p:cNvPr id="232" name="Shape 232"/>
          <p:cNvSpPr/>
          <p:nvPr/>
        </p:nvSpPr>
        <p:spPr>
          <a:xfrm>
            <a:off x="8514012" y="5352674"/>
            <a:ext cx="1584178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CYSTIC FIBROSIS</a:t>
            </a:r>
          </a:p>
        </p:txBody>
      </p:sp>
      <p:sp>
        <p:nvSpPr>
          <p:cNvPr id="233" name="Shape 233"/>
          <p:cNvSpPr/>
          <p:nvPr/>
        </p:nvSpPr>
        <p:spPr>
          <a:xfrm>
            <a:off x="719017" y="3536450"/>
            <a:ext cx="3463637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50000"/>
              </a:lnSpc>
              <a:defRPr b="1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CONCUSSIONS</a:t>
            </a:r>
          </a:p>
          <a:p>
            <a:pPr>
              <a:defRPr b="1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&amp; TBI</a:t>
            </a:r>
          </a:p>
        </p:txBody>
      </p:sp>
      <p:sp>
        <p:nvSpPr>
          <p:cNvPr id="234" name="Shape 234"/>
          <p:cNvSpPr/>
          <p:nvPr/>
        </p:nvSpPr>
        <p:spPr>
          <a:xfrm>
            <a:off x="7996808" y="3590914"/>
            <a:ext cx="1728193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PTSD</a:t>
            </a:r>
          </a:p>
        </p:txBody>
      </p:sp>
      <p:sp>
        <p:nvSpPr>
          <p:cNvPr id="235" name="Shape 235"/>
          <p:cNvSpPr/>
          <p:nvPr/>
        </p:nvSpPr>
        <p:spPr>
          <a:xfrm>
            <a:off x="5711030" y="6615317"/>
            <a:ext cx="3757322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/>
            <a:r>
              <a:t>CHRONIC INJURIES</a:t>
            </a:r>
          </a:p>
        </p:txBody>
      </p:sp>
      <p:sp>
        <p:nvSpPr>
          <p:cNvPr id="236" name="Shape 236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242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243" name="Shape 243"/>
          <p:cNvSpPr/>
          <p:nvPr/>
        </p:nvSpPr>
        <p:spPr>
          <a:xfrm>
            <a:off x="728173" y="234539"/>
            <a:ext cx="10614549" cy="89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leads to the natural resolution</a:t>
            </a:r>
            <a:br/>
            <a:r>
              <a:t>of inflammation?</a:t>
            </a:r>
          </a:p>
        </p:txBody>
      </p:sp>
      <p:pic>
        <p:nvPicPr>
          <p:cNvPr id="244" name="image13.jpeg" descr="Résultats de recherche d'images pour « inflammation inititation and resolution »"/>
          <p:cNvPicPr>
            <a:picLocks noChangeAspect="1"/>
          </p:cNvPicPr>
          <p:nvPr/>
        </p:nvPicPr>
        <p:blipFill>
          <a:blip r:embed="rId2">
            <a:extLst/>
          </a:blip>
          <a:srcRect l="15786" t="20743" r="12569" b="10706"/>
          <a:stretch>
            <a:fillRect/>
          </a:stretch>
        </p:blipFill>
        <p:spPr>
          <a:xfrm>
            <a:off x="326238" y="2956043"/>
            <a:ext cx="6336850" cy="3486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541" y="2170814"/>
            <a:ext cx="3816426" cy="7336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Group 252"/>
          <p:cNvGrpSpPr/>
          <p:nvPr/>
        </p:nvGrpSpPr>
        <p:grpSpPr>
          <a:xfrm>
            <a:off x="6594495" y="2097977"/>
            <a:ext cx="3896168" cy="4717788"/>
            <a:chOff x="0" y="0"/>
            <a:chExt cx="3896167" cy="4717786"/>
          </a:xfrm>
        </p:grpSpPr>
        <p:sp>
          <p:nvSpPr>
            <p:cNvPr id="246" name="Shape 246"/>
            <p:cNvSpPr/>
            <p:nvPr/>
          </p:nvSpPr>
          <p:spPr>
            <a:xfrm>
              <a:off x="68588" y="679823"/>
              <a:ext cx="3669636" cy="4037964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231767" indent="-231767">
                <a:spcBef>
                  <a:spcPts val="600"/>
                </a:spcBef>
                <a:buClr>
                  <a:srgbClr val="FF9933"/>
                </a:buClr>
                <a:buSzPct val="75000"/>
                <a:buFont typeface="Arial"/>
                <a:buChar char="•"/>
                <a:defRPr sz="2200">
                  <a:solidFill>
                    <a:srgbClr val="808080"/>
                  </a:solidFill>
                </a:defRPr>
              </a:pPr>
              <a:r>
                <a:t>Active phase </a:t>
              </a:r>
            </a:p>
            <a:p>
              <a:pPr marL="231767" indent="-231767">
                <a:spcBef>
                  <a:spcPts val="600"/>
                </a:spcBef>
                <a:buClr>
                  <a:srgbClr val="FF9933"/>
                </a:buClr>
                <a:buSzPct val="75000"/>
                <a:buFont typeface="Arial"/>
                <a:buChar char="•"/>
                <a:defRPr sz="2200">
                  <a:solidFill>
                    <a:srgbClr val="808080"/>
                  </a:solidFill>
                </a:defRPr>
              </a:pPr>
              <a:r>
                <a:t>Involves specific mediators recently discovered:</a:t>
              </a:r>
            </a:p>
            <a:p>
              <a:pPr marL="573087" indent="-342900">
                <a:spcBef>
                  <a:spcPts val="600"/>
                </a:spcBef>
                <a:buClr>
                  <a:srgbClr val="FF9933"/>
                </a:buClr>
                <a:buSzPct val="75000"/>
                <a:buFont typeface="Wingdings"/>
                <a:buChar char="✓"/>
                <a:defRPr sz="2200">
                  <a:solidFill>
                    <a:srgbClr val="808080"/>
                  </a:solidFill>
                </a:defRPr>
              </a:pPr>
              <a:r>
                <a:t>Specialized Pro-Resolution Mediators</a:t>
              </a:r>
              <a:br/>
              <a:r>
                <a:t>or SPMs </a:t>
              </a:r>
            </a:p>
            <a:p>
              <a:pPr marL="573087" indent="-342900">
                <a:spcBef>
                  <a:spcPts val="600"/>
                </a:spcBef>
                <a:buClr>
                  <a:srgbClr val="FF9933"/>
                </a:buClr>
                <a:buSzPct val="75000"/>
                <a:buFont typeface="Wingdings"/>
                <a:buChar char="✓"/>
                <a:defRPr sz="2200">
                  <a:solidFill>
                    <a:srgbClr val="808080"/>
                  </a:solidFill>
                </a:defRPr>
              </a:pPr>
              <a:r>
                <a:t>SPMs allow the return</a:t>
              </a:r>
              <a:br/>
              <a:r>
                <a:t>to normal functions</a:t>
              </a:r>
            </a:p>
            <a:p>
              <a:pPr marL="573087" indent="-342900">
                <a:spcBef>
                  <a:spcPts val="600"/>
                </a:spcBef>
                <a:buClr>
                  <a:srgbClr val="FF9933"/>
                </a:buClr>
                <a:buSzPct val="75000"/>
                <a:buFont typeface="Wingdings"/>
                <a:buChar char="✓"/>
                <a:defRPr sz="2200">
                  <a:solidFill>
                    <a:srgbClr val="808080"/>
                  </a:solidFill>
                </a:defRPr>
              </a:pPr>
              <a:r>
                <a:t>SPMs promote tissue repair and regeneration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0" y="-1"/>
              <a:ext cx="3896168" cy="4568829"/>
            </a:xfrm>
            <a:prstGeom prst="rect">
              <a:avLst/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0" y="13767"/>
              <a:ext cx="3896168" cy="538242"/>
            </a:xfrm>
            <a:prstGeom prst="rect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51" name="Group 251"/>
            <p:cNvGrpSpPr/>
            <p:nvPr/>
          </p:nvGrpSpPr>
          <p:grpSpPr>
            <a:xfrm>
              <a:off x="2084" y="65397"/>
              <a:ext cx="3860830" cy="751839"/>
              <a:chOff x="0" y="0"/>
              <a:chExt cx="3860829" cy="751838"/>
            </a:xfrm>
          </p:grpSpPr>
          <p:sp>
            <p:nvSpPr>
              <p:cNvPr id="249" name="Shape 249"/>
              <p:cNvSpPr/>
              <p:nvPr/>
            </p:nvSpPr>
            <p:spPr>
              <a:xfrm>
                <a:off x="-1" y="0"/>
                <a:ext cx="3860830" cy="430888"/>
              </a:xfrm>
              <a:prstGeom prst="rect">
                <a:avLst/>
              </a:prstGeom>
              <a:noFill/>
              <a:ln w="9525" cap="flat">
                <a:solidFill>
                  <a:srgbClr val="C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spcBef>
                    <a:spcPts val="300"/>
                  </a:spcBef>
                  <a:defRPr sz="2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-1" y="-1"/>
                <a:ext cx="3860830" cy="751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spcBef>
                    <a:spcPts val="300"/>
                  </a:spcBef>
                  <a:defRPr b="1"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Inflammation Resolution Phase</a:t>
                </a:r>
              </a:p>
            </p:txBody>
          </p:sp>
        </p:grpSp>
      </p:grpSp>
      <p:sp>
        <p:nvSpPr>
          <p:cNvPr id="253" name="Shape 253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259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255" name="Shape 255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260" name="Shape 260"/>
          <p:cNvSpPr/>
          <p:nvPr/>
        </p:nvSpPr>
        <p:spPr>
          <a:xfrm>
            <a:off x="694923" y="457351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do SPMs work in tissue injury or trauma ? </a:t>
            </a:r>
          </a:p>
        </p:txBody>
      </p:sp>
      <p:sp>
        <p:nvSpPr>
          <p:cNvPr id="261" name="Shape 261"/>
          <p:cNvSpPr/>
          <p:nvPr>
            <p:ph type="sldNum" sz="quarter" idx="4294967295"/>
          </p:nvPr>
        </p:nvSpPr>
        <p:spPr>
          <a:xfrm>
            <a:off x="11148173" y="7019646"/>
            <a:ext cx="250661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72" name="Group 272"/>
          <p:cNvGrpSpPr/>
          <p:nvPr/>
        </p:nvGrpSpPr>
        <p:grpSpPr>
          <a:xfrm>
            <a:off x="5618881" y="2037612"/>
            <a:ext cx="5635641" cy="1600199"/>
            <a:chOff x="0" y="0"/>
            <a:chExt cx="5635640" cy="1600197"/>
          </a:xfrm>
        </p:grpSpPr>
        <p:sp>
          <p:nvSpPr>
            <p:cNvPr id="262" name="Shape 262"/>
            <p:cNvSpPr/>
            <p:nvPr/>
          </p:nvSpPr>
          <p:spPr>
            <a:xfrm>
              <a:off x="-1" y="0"/>
              <a:ext cx="5635641" cy="1600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spcBef>
                  <a:spcPts val="600"/>
                </a:spcBef>
                <a:defRPr sz="2000">
                  <a:solidFill>
                    <a:srgbClr val="808080"/>
                  </a:solidFill>
                </a:defRPr>
              </a:pPr>
              <a:r>
                <a:t>Inflammation initiation and progress are driven by PROINFLAMMATORY mediators      , which lead the recruitment of neutrophils that kill bacteria       and are required for production of Lipoxin-A4 (LXA</a:t>
              </a:r>
              <a:r>
                <a:rPr baseline="-25000"/>
                <a:t>4</a:t>
              </a:r>
              <a:r>
                <a:t>)      .</a:t>
              </a:r>
            </a:p>
          </p:txBody>
        </p:sp>
        <p:grpSp>
          <p:nvGrpSpPr>
            <p:cNvPr id="265" name="Group 265"/>
            <p:cNvGrpSpPr/>
            <p:nvPr/>
          </p:nvGrpSpPr>
          <p:grpSpPr>
            <a:xfrm>
              <a:off x="5022507" y="933199"/>
              <a:ext cx="308049" cy="344979"/>
              <a:chOff x="0" y="0"/>
              <a:chExt cx="308048" cy="344977"/>
            </a:xfrm>
          </p:grpSpPr>
          <p:sp>
            <p:nvSpPr>
              <p:cNvPr id="263" name="Shape 263"/>
              <p:cNvSpPr/>
              <p:nvPr/>
            </p:nvSpPr>
            <p:spPr>
              <a:xfrm>
                <a:off x="-1" y="-1"/>
                <a:ext cx="308050" cy="344978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45111" y="25166"/>
                <a:ext cx="217825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grpSp>
          <p:nvGrpSpPr>
            <p:cNvPr id="268" name="Group 268"/>
            <p:cNvGrpSpPr/>
            <p:nvPr/>
          </p:nvGrpSpPr>
          <p:grpSpPr>
            <a:xfrm>
              <a:off x="3368203" y="327304"/>
              <a:ext cx="308049" cy="344979"/>
              <a:chOff x="0" y="0"/>
              <a:chExt cx="308048" cy="344977"/>
            </a:xfrm>
          </p:grpSpPr>
          <p:sp>
            <p:nvSpPr>
              <p:cNvPr id="266" name="Shape 266"/>
              <p:cNvSpPr/>
              <p:nvPr/>
            </p:nvSpPr>
            <p:spPr>
              <a:xfrm>
                <a:off x="-1" y="-1"/>
                <a:ext cx="308050" cy="344978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45111" y="25166"/>
                <a:ext cx="217825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4595194" y="642238"/>
              <a:ext cx="308049" cy="344979"/>
              <a:chOff x="0" y="0"/>
              <a:chExt cx="308048" cy="344977"/>
            </a:xfrm>
          </p:grpSpPr>
          <p:sp>
            <p:nvSpPr>
              <p:cNvPr id="269" name="Shape 269"/>
              <p:cNvSpPr/>
              <p:nvPr/>
            </p:nvSpPr>
            <p:spPr>
              <a:xfrm>
                <a:off x="-1" y="-1"/>
                <a:ext cx="308050" cy="344978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45111" y="25166"/>
                <a:ext cx="217825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</p:grpSp>
      <p:grpSp>
        <p:nvGrpSpPr>
          <p:cNvPr id="299" name="Group 299"/>
          <p:cNvGrpSpPr/>
          <p:nvPr/>
        </p:nvGrpSpPr>
        <p:grpSpPr>
          <a:xfrm>
            <a:off x="-295335" y="2001089"/>
            <a:ext cx="6248802" cy="5002463"/>
            <a:chOff x="0" y="-1"/>
            <a:chExt cx="6248801" cy="5002462"/>
          </a:xfrm>
        </p:grpSpPr>
        <p:grpSp>
          <p:nvGrpSpPr>
            <p:cNvPr id="277" name="Group 277"/>
            <p:cNvGrpSpPr/>
            <p:nvPr/>
          </p:nvGrpSpPr>
          <p:grpSpPr>
            <a:xfrm>
              <a:off x="0" y="-2"/>
              <a:ext cx="6248802" cy="4653146"/>
              <a:chOff x="0" y="0"/>
              <a:chExt cx="6248801" cy="4653145"/>
            </a:xfrm>
          </p:grpSpPr>
          <p:pic>
            <p:nvPicPr>
              <p:cNvPr id="273" name="image1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6248803" cy="46531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76" name="Group 276"/>
              <p:cNvGrpSpPr/>
              <p:nvPr/>
            </p:nvGrpSpPr>
            <p:grpSpPr>
              <a:xfrm>
                <a:off x="2641796" y="1708482"/>
                <a:ext cx="1324677" cy="1374039"/>
                <a:chOff x="-1" y="-1"/>
                <a:chExt cx="1324676" cy="1374038"/>
              </a:xfrm>
            </p:grpSpPr>
            <p:pic>
              <p:nvPicPr>
                <p:cNvPr id="274" name="image16.tif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6201" y="6432"/>
                  <a:ext cx="1312272" cy="13611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75" name="Shape 275"/>
                <p:cNvSpPr/>
                <p:nvPr/>
              </p:nvSpPr>
              <p:spPr>
                <a:xfrm>
                  <a:off x="-2" y="-2"/>
                  <a:ext cx="1324677" cy="1374039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grpSp>
          <p:nvGrpSpPr>
            <p:cNvPr id="280" name="Group 280"/>
            <p:cNvGrpSpPr/>
            <p:nvPr/>
          </p:nvGrpSpPr>
          <p:grpSpPr>
            <a:xfrm>
              <a:off x="4500848" y="409985"/>
              <a:ext cx="291243" cy="344977"/>
              <a:chOff x="0" y="0"/>
              <a:chExt cx="291241" cy="344976"/>
            </a:xfrm>
          </p:grpSpPr>
          <p:sp>
            <p:nvSpPr>
              <p:cNvPr id="278" name="Shape 278"/>
              <p:cNvSpPr/>
              <p:nvPr/>
            </p:nvSpPr>
            <p:spPr>
              <a:xfrm>
                <a:off x="0" y="-1"/>
                <a:ext cx="291242" cy="34497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42651" y="25166"/>
                <a:ext cx="205939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grpSp>
          <p:nvGrpSpPr>
            <p:cNvPr id="283" name="Group 283"/>
            <p:cNvGrpSpPr/>
            <p:nvPr/>
          </p:nvGrpSpPr>
          <p:grpSpPr>
            <a:xfrm>
              <a:off x="1823971" y="204921"/>
              <a:ext cx="291243" cy="344977"/>
              <a:chOff x="0" y="0"/>
              <a:chExt cx="291241" cy="344976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0" y="-1"/>
                <a:ext cx="291242" cy="34497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42651" y="25166"/>
                <a:ext cx="205939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grpSp>
          <p:nvGrpSpPr>
            <p:cNvPr id="286" name="Group 286"/>
            <p:cNvGrpSpPr/>
            <p:nvPr/>
          </p:nvGrpSpPr>
          <p:grpSpPr>
            <a:xfrm>
              <a:off x="5280981" y="2229397"/>
              <a:ext cx="291243" cy="344977"/>
              <a:chOff x="0" y="0"/>
              <a:chExt cx="291241" cy="344976"/>
            </a:xfrm>
          </p:grpSpPr>
          <p:sp>
            <p:nvSpPr>
              <p:cNvPr id="284" name="Shape 284"/>
              <p:cNvSpPr/>
              <p:nvPr/>
            </p:nvSpPr>
            <p:spPr>
              <a:xfrm>
                <a:off x="0" y="-1"/>
                <a:ext cx="291242" cy="34497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42651" y="25166"/>
                <a:ext cx="205939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grpSp>
          <p:nvGrpSpPr>
            <p:cNvPr id="289" name="Group 289"/>
            <p:cNvGrpSpPr/>
            <p:nvPr/>
          </p:nvGrpSpPr>
          <p:grpSpPr>
            <a:xfrm>
              <a:off x="4415305" y="4096549"/>
              <a:ext cx="291243" cy="344977"/>
              <a:chOff x="0" y="0"/>
              <a:chExt cx="291241" cy="344976"/>
            </a:xfrm>
          </p:grpSpPr>
          <p:sp>
            <p:nvSpPr>
              <p:cNvPr id="287" name="Shape 287"/>
              <p:cNvSpPr/>
              <p:nvPr/>
            </p:nvSpPr>
            <p:spPr>
              <a:xfrm>
                <a:off x="0" y="-1"/>
                <a:ext cx="291242" cy="34497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42651" y="25166"/>
                <a:ext cx="205939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292" name="Group 292"/>
            <p:cNvGrpSpPr/>
            <p:nvPr/>
          </p:nvGrpSpPr>
          <p:grpSpPr>
            <a:xfrm>
              <a:off x="3124399" y="4657484"/>
              <a:ext cx="291243" cy="344977"/>
              <a:chOff x="0" y="0"/>
              <a:chExt cx="291241" cy="344976"/>
            </a:xfrm>
          </p:grpSpPr>
          <p:sp>
            <p:nvSpPr>
              <p:cNvPr id="290" name="Shape 290"/>
              <p:cNvSpPr/>
              <p:nvPr/>
            </p:nvSpPr>
            <p:spPr>
              <a:xfrm>
                <a:off x="0" y="-1"/>
                <a:ext cx="291242" cy="34497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42651" y="25166"/>
                <a:ext cx="205939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grpSp>
          <p:nvGrpSpPr>
            <p:cNvPr id="295" name="Group 295"/>
            <p:cNvGrpSpPr/>
            <p:nvPr/>
          </p:nvGrpSpPr>
          <p:grpSpPr>
            <a:xfrm>
              <a:off x="1678351" y="4027613"/>
              <a:ext cx="291243" cy="344977"/>
              <a:chOff x="0" y="0"/>
              <a:chExt cx="291241" cy="344976"/>
            </a:xfrm>
          </p:grpSpPr>
          <p:sp>
            <p:nvSpPr>
              <p:cNvPr id="293" name="Shape 293"/>
              <p:cNvSpPr/>
              <p:nvPr/>
            </p:nvSpPr>
            <p:spPr>
              <a:xfrm>
                <a:off x="0" y="-1"/>
                <a:ext cx="291242" cy="34497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42651" y="25166"/>
                <a:ext cx="205939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  <p:grpSp>
          <p:nvGrpSpPr>
            <p:cNvPr id="298" name="Group 298"/>
            <p:cNvGrpSpPr/>
            <p:nvPr/>
          </p:nvGrpSpPr>
          <p:grpSpPr>
            <a:xfrm>
              <a:off x="597239" y="1348317"/>
              <a:ext cx="291243" cy="344977"/>
              <a:chOff x="0" y="0"/>
              <a:chExt cx="291241" cy="344976"/>
            </a:xfrm>
          </p:grpSpPr>
          <p:sp>
            <p:nvSpPr>
              <p:cNvPr id="296" name="Shape 296"/>
              <p:cNvSpPr/>
              <p:nvPr/>
            </p:nvSpPr>
            <p:spPr>
              <a:xfrm>
                <a:off x="0" y="-1"/>
                <a:ext cx="291242" cy="344977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42651" y="25166"/>
                <a:ext cx="205939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</p:grpSp>
      <p:grpSp>
        <p:nvGrpSpPr>
          <p:cNvPr id="313" name="Group 313"/>
          <p:cNvGrpSpPr/>
          <p:nvPr/>
        </p:nvGrpSpPr>
        <p:grpSpPr>
          <a:xfrm>
            <a:off x="5600069" y="3452558"/>
            <a:ext cx="5598220" cy="3797300"/>
            <a:chOff x="0" y="0"/>
            <a:chExt cx="5598219" cy="3797298"/>
          </a:xfrm>
        </p:grpSpPr>
        <p:sp>
          <p:nvSpPr>
            <p:cNvPr id="300" name="Shape 300"/>
            <p:cNvSpPr/>
            <p:nvPr/>
          </p:nvSpPr>
          <p:spPr>
            <a:xfrm>
              <a:off x="0" y="0"/>
              <a:ext cx="5598220" cy="3797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spcBef>
                  <a:spcPts val="600"/>
                </a:spcBef>
                <a:defRPr sz="2000">
                  <a:solidFill>
                    <a:srgbClr val="808080"/>
                  </a:solidFill>
                </a:defRPr>
              </a:pPr>
              <a:r>
                <a:t>LXA</a:t>
              </a:r>
              <a:r>
                <a:rPr baseline="-25000"/>
                <a:t>4</a:t>
              </a:r>
              <a:r>
                <a:t> counter-regulates production of pro-inflammatory signals       and promotes resolution by enabling the biosynthesis of PRO-RESOLUTION mediators (SPMs).</a:t>
              </a:r>
            </a:p>
            <a:p>
              <a:pPr>
                <a:spcBef>
                  <a:spcPts val="600"/>
                </a:spcBef>
                <a:defRPr sz="2000">
                  <a:solidFill>
                    <a:srgbClr val="808080"/>
                  </a:solidFill>
                </a:defRPr>
              </a:pPr>
              <a:r>
                <a:t>The natural underlying mechanism that drives inflammation resolution is the </a:t>
              </a:r>
              <a:r>
                <a:rPr i="1"/>
                <a:t>lipid mediator class switch</a:t>
              </a:r>
              <a:r>
                <a:t>       that will promote tissue repair       and return to homeostasis      .</a:t>
              </a:r>
            </a:p>
            <a:p>
              <a:pPr>
                <a:spcBef>
                  <a:spcPts val="600"/>
                </a:spcBef>
                <a:defRPr b="1" sz="2000">
                  <a:solidFill>
                    <a:srgbClr val="808080"/>
                  </a:solidFill>
                </a:defRPr>
              </a:pPr>
              <a:r>
                <a:t>In normal conditions, inflammation is naturally programmed to resolve through SPMs actions, allowing the body to return to normal function.</a:t>
              </a:r>
            </a:p>
          </p:txBody>
        </p:sp>
        <p:grpSp>
          <p:nvGrpSpPr>
            <p:cNvPr id="303" name="Group 303"/>
            <p:cNvGrpSpPr/>
            <p:nvPr/>
          </p:nvGrpSpPr>
          <p:grpSpPr>
            <a:xfrm>
              <a:off x="2281022" y="328199"/>
              <a:ext cx="308049" cy="344979"/>
              <a:chOff x="0" y="0"/>
              <a:chExt cx="308048" cy="344977"/>
            </a:xfrm>
          </p:grpSpPr>
          <p:sp>
            <p:nvSpPr>
              <p:cNvPr id="301" name="Shape 301"/>
              <p:cNvSpPr/>
              <p:nvPr/>
            </p:nvSpPr>
            <p:spPr>
              <a:xfrm>
                <a:off x="-1" y="-1"/>
                <a:ext cx="308050" cy="344979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45111" y="25166"/>
                <a:ext cx="217825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306" name="Group 306"/>
            <p:cNvGrpSpPr/>
            <p:nvPr/>
          </p:nvGrpSpPr>
          <p:grpSpPr>
            <a:xfrm>
              <a:off x="800693" y="1944032"/>
              <a:ext cx="308049" cy="344979"/>
              <a:chOff x="0" y="0"/>
              <a:chExt cx="308048" cy="344977"/>
            </a:xfrm>
          </p:grpSpPr>
          <p:sp>
            <p:nvSpPr>
              <p:cNvPr id="304" name="Shape 304"/>
              <p:cNvSpPr/>
              <p:nvPr/>
            </p:nvSpPr>
            <p:spPr>
              <a:xfrm>
                <a:off x="-1" y="-1"/>
                <a:ext cx="308050" cy="344979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45111" y="25166"/>
                <a:ext cx="217825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grpSp>
          <p:nvGrpSpPr>
            <p:cNvPr id="309" name="Group 309"/>
            <p:cNvGrpSpPr/>
            <p:nvPr/>
          </p:nvGrpSpPr>
          <p:grpSpPr>
            <a:xfrm>
              <a:off x="2411181" y="2217275"/>
              <a:ext cx="308049" cy="344979"/>
              <a:chOff x="0" y="0"/>
              <a:chExt cx="308048" cy="344977"/>
            </a:xfrm>
          </p:grpSpPr>
          <p:sp>
            <p:nvSpPr>
              <p:cNvPr id="307" name="Shape 307"/>
              <p:cNvSpPr/>
              <p:nvPr/>
            </p:nvSpPr>
            <p:spPr>
              <a:xfrm>
                <a:off x="-1" y="-1"/>
                <a:ext cx="308050" cy="344979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45111" y="25166"/>
                <a:ext cx="217825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4340660" y="1944031"/>
              <a:ext cx="308049" cy="344979"/>
              <a:chOff x="0" y="0"/>
              <a:chExt cx="308048" cy="344977"/>
            </a:xfrm>
          </p:grpSpPr>
          <p:sp>
            <p:nvSpPr>
              <p:cNvPr id="310" name="Shape 310"/>
              <p:cNvSpPr/>
              <p:nvPr/>
            </p:nvSpPr>
            <p:spPr>
              <a:xfrm>
                <a:off x="-1" y="-1"/>
                <a:ext cx="308050" cy="344979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45111" y="25166"/>
                <a:ext cx="217825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oup 388"/>
          <p:cNvGrpSpPr/>
          <p:nvPr/>
        </p:nvGrpSpPr>
        <p:grpSpPr>
          <a:xfrm>
            <a:off x="384306" y="1603418"/>
            <a:ext cx="8617235" cy="5440601"/>
            <a:chOff x="0" y="-2"/>
            <a:chExt cx="8617233" cy="5440600"/>
          </a:xfrm>
        </p:grpSpPr>
        <p:grpSp>
          <p:nvGrpSpPr>
            <p:cNvPr id="383" name="Group 383"/>
            <p:cNvGrpSpPr/>
            <p:nvPr/>
          </p:nvGrpSpPr>
          <p:grpSpPr>
            <a:xfrm>
              <a:off x="-1" y="-4"/>
              <a:ext cx="8617235" cy="5440602"/>
              <a:chOff x="0" y="-2"/>
              <a:chExt cx="8617233" cy="5440600"/>
            </a:xfrm>
          </p:grpSpPr>
          <p:grpSp>
            <p:nvGrpSpPr>
              <p:cNvPr id="375" name="Group 375"/>
              <p:cNvGrpSpPr/>
              <p:nvPr/>
            </p:nvGrpSpPr>
            <p:grpSpPr>
              <a:xfrm>
                <a:off x="396736" y="2149255"/>
                <a:ext cx="7848060" cy="3291344"/>
                <a:chOff x="0" y="0"/>
                <a:chExt cx="7848058" cy="3291342"/>
              </a:xfrm>
            </p:grpSpPr>
            <p:sp>
              <p:nvSpPr>
                <p:cNvPr id="315" name="Shape 315"/>
                <p:cNvSpPr/>
                <p:nvPr/>
              </p:nvSpPr>
              <p:spPr>
                <a:xfrm>
                  <a:off x="-1" y="-1"/>
                  <a:ext cx="7848060" cy="3291343"/>
                </a:xfrm>
                <a:prstGeom prst="rect">
                  <a:avLst/>
                </a:prstGeom>
                <a:gradFill flip="none" rotWithShape="1">
                  <a:gsLst>
                    <a:gs pos="1000">
                      <a:srgbClr val="C5E0B4"/>
                    </a:gs>
                    <a:gs pos="50000">
                      <a:srgbClr val="FFFFFF"/>
                    </a:gs>
                    <a:gs pos="100000">
                      <a:srgbClr val="DBDBDB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6" name="Shape 316"/>
                <p:cNvSpPr/>
                <p:nvPr/>
              </p:nvSpPr>
              <p:spPr>
                <a:xfrm rot="5400000">
                  <a:off x="869254" y="270199"/>
                  <a:ext cx="309236" cy="792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56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5875" cap="flat">
                  <a:solidFill>
                    <a:srgbClr val="548235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Shape 317"/>
                <p:cNvSpPr/>
                <p:nvPr/>
              </p:nvSpPr>
              <p:spPr>
                <a:xfrm rot="5400000">
                  <a:off x="1284201" y="655729"/>
                  <a:ext cx="287751" cy="12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0800" y="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5875" cap="flat">
                  <a:solidFill>
                    <a:srgbClr val="548235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Shape 318"/>
                <p:cNvSpPr/>
                <p:nvPr/>
              </p:nvSpPr>
              <p:spPr>
                <a:xfrm>
                  <a:off x="1424938" y="515108"/>
                  <a:ext cx="792198" cy="3027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5875" cap="flat">
                  <a:solidFill>
                    <a:srgbClr val="548235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Shape 319"/>
                <p:cNvSpPr/>
                <p:nvPr/>
              </p:nvSpPr>
              <p:spPr>
                <a:xfrm flipH="1">
                  <a:off x="627773" y="1039180"/>
                  <a:ext cx="2" cy="1097305"/>
                </a:xfrm>
                <a:prstGeom prst="line">
                  <a:avLst/>
                </a:prstGeom>
                <a:noFill/>
                <a:ln w="15875" cap="flat">
                  <a:solidFill>
                    <a:srgbClr val="548235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Shape 320"/>
                <p:cNvSpPr/>
                <p:nvPr/>
              </p:nvSpPr>
              <p:spPr>
                <a:xfrm flipH="1">
                  <a:off x="1424022" y="1039181"/>
                  <a:ext cx="4054" cy="460930"/>
                </a:xfrm>
                <a:prstGeom prst="line">
                  <a:avLst/>
                </a:prstGeom>
                <a:noFill/>
                <a:ln w="15875" cap="flat">
                  <a:solidFill>
                    <a:srgbClr val="548235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Shape 321"/>
                <p:cNvSpPr/>
                <p:nvPr/>
              </p:nvSpPr>
              <p:spPr>
                <a:xfrm>
                  <a:off x="2212166" y="1054143"/>
                  <a:ext cx="2" cy="562656"/>
                </a:xfrm>
                <a:prstGeom prst="line">
                  <a:avLst/>
                </a:prstGeom>
                <a:noFill/>
                <a:ln w="15875" cap="flat">
                  <a:solidFill>
                    <a:srgbClr val="548235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Shape 322"/>
                <p:cNvSpPr/>
                <p:nvPr/>
              </p:nvSpPr>
              <p:spPr>
                <a:xfrm>
                  <a:off x="846891" y="249992"/>
                  <a:ext cx="1146158" cy="345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b="1" sz="1700"/>
                  </a:lvl1pPr>
                </a:lstStyle>
                <a:p>
                  <a:pPr/>
                  <a:r>
                    <a:t>ARA</a:t>
                  </a:r>
                </a:p>
              </p:txBody>
            </p:sp>
            <p:sp>
              <p:nvSpPr>
                <p:cNvPr id="323" name="Shape 323"/>
                <p:cNvSpPr/>
                <p:nvPr/>
              </p:nvSpPr>
              <p:spPr>
                <a:xfrm>
                  <a:off x="3776715" y="249993"/>
                  <a:ext cx="1146158" cy="345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b="1" sz="1700"/>
                  </a:lvl1pPr>
                </a:lstStyle>
                <a:p>
                  <a:pPr/>
                  <a:r>
                    <a:t>EPA</a:t>
                  </a:r>
                </a:p>
              </p:txBody>
            </p:sp>
            <p:sp>
              <p:nvSpPr>
                <p:cNvPr id="324" name="Shape 324"/>
                <p:cNvSpPr/>
                <p:nvPr/>
              </p:nvSpPr>
              <p:spPr>
                <a:xfrm>
                  <a:off x="6224192" y="275254"/>
                  <a:ext cx="606790" cy="3454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b="1" sz="1700"/>
                  </a:lvl1pPr>
                </a:lstStyle>
                <a:p>
                  <a:pPr/>
                  <a:r>
                    <a:t>DHA</a:t>
                  </a:r>
                </a:p>
              </p:txBody>
            </p:sp>
            <p:sp>
              <p:nvSpPr>
                <p:cNvPr id="325" name="Shape 325"/>
                <p:cNvSpPr/>
                <p:nvPr/>
              </p:nvSpPr>
              <p:spPr>
                <a:xfrm>
                  <a:off x="71345" y="1257447"/>
                  <a:ext cx="977130" cy="2438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100"/>
                  </a:lvl1pPr>
                </a:lstStyle>
                <a:p>
                  <a:pPr/>
                  <a:r>
                    <a:t>Tromboxanes</a:t>
                  </a:r>
                </a:p>
              </p:txBody>
            </p:sp>
            <p:sp>
              <p:nvSpPr>
                <p:cNvPr id="326" name="Shape 326"/>
                <p:cNvSpPr/>
                <p:nvPr/>
              </p:nvSpPr>
              <p:spPr>
                <a:xfrm>
                  <a:off x="71345" y="1540718"/>
                  <a:ext cx="977130" cy="2438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100"/>
                  </a:lvl1pPr>
                </a:lstStyle>
                <a:p>
                  <a:pPr/>
                  <a:r>
                    <a:t>Prostaciclines</a:t>
                  </a:r>
                </a:p>
              </p:txBody>
            </p:sp>
            <p:sp>
              <p:nvSpPr>
                <p:cNvPr id="327" name="Shape 327"/>
                <p:cNvSpPr/>
                <p:nvPr/>
              </p:nvSpPr>
              <p:spPr>
                <a:xfrm>
                  <a:off x="71345" y="1818940"/>
                  <a:ext cx="1127927" cy="2438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100"/>
                  </a:lvl1pPr>
                </a:lstStyle>
                <a:p>
                  <a:pPr/>
                  <a:r>
                    <a:t>Prostaglandines</a:t>
                  </a:r>
                </a:p>
              </p:txBody>
            </p:sp>
            <p:sp>
              <p:nvSpPr>
                <p:cNvPr id="328" name="Shape 328"/>
                <p:cNvSpPr/>
                <p:nvPr/>
              </p:nvSpPr>
              <p:spPr>
                <a:xfrm>
                  <a:off x="1875061" y="820916"/>
                  <a:ext cx="674211" cy="2819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9A9A"/>
                    </a:gs>
                    <a:gs pos="50000">
                      <a:srgbClr val="8D8D8D"/>
                    </a:gs>
                    <a:gs pos="100000">
                      <a:srgbClr val="78787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300"/>
                  </a:lvl1pPr>
                </a:lstStyle>
                <a:p>
                  <a:pPr/>
                  <a:r>
                    <a:t>15 LOX</a:t>
                  </a:r>
                </a:p>
              </p:txBody>
            </p:sp>
            <p:sp>
              <p:nvSpPr>
                <p:cNvPr id="329" name="Shape 329"/>
                <p:cNvSpPr/>
                <p:nvPr/>
              </p:nvSpPr>
              <p:spPr>
                <a:xfrm>
                  <a:off x="963890" y="1167431"/>
                  <a:ext cx="943895" cy="2438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100"/>
                  </a:lvl1pPr>
                </a:lstStyle>
                <a:p>
                  <a:pPr/>
                  <a:r>
                    <a:t>Leukotrienes</a:t>
                  </a:r>
                </a:p>
              </p:txBody>
            </p:sp>
            <p:sp>
              <p:nvSpPr>
                <p:cNvPr id="330" name="Shape 330"/>
                <p:cNvSpPr/>
                <p:nvPr/>
              </p:nvSpPr>
              <p:spPr>
                <a:xfrm>
                  <a:off x="4083761" y="811478"/>
                  <a:ext cx="532066" cy="2819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9A9A"/>
                    </a:gs>
                    <a:gs pos="50000">
                      <a:srgbClr val="8D8D8D"/>
                    </a:gs>
                    <a:gs pos="100000">
                      <a:srgbClr val="78787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sz="1300"/>
                  </a:lvl1pPr>
                </a:lstStyle>
                <a:p>
                  <a:pPr/>
                  <a:r>
                    <a:t>COX</a:t>
                  </a:r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3939766" y="1213398"/>
                  <a:ext cx="809053" cy="2819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sz="1300"/>
                  </a:lvl1pPr>
                </a:lstStyle>
                <a:p>
                  <a:pPr/>
                  <a:r>
                    <a:t>18 HEPE</a:t>
                  </a:r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>
                  <a:off x="5547496" y="1197355"/>
                  <a:ext cx="809053" cy="2819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sz="1300"/>
                  </a:lvl1pPr>
                </a:lstStyle>
                <a:p>
                  <a:pPr/>
                  <a:r>
                    <a:t>17 HDHA</a:t>
                  </a:r>
                </a:p>
              </p:txBody>
            </p:sp>
            <p:sp>
              <p:nvSpPr>
                <p:cNvPr id="333" name="Shape 333"/>
                <p:cNvSpPr/>
                <p:nvPr/>
              </p:nvSpPr>
              <p:spPr>
                <a:xfrm>
                  <a:off x="6806786" y="1266079"/>
                  <a:ext cx="809053" cy="2819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300"/>
                  </a:lvl1pPr>
                </a:lstStyle>
                <a:p>
                  <a:pPr/>
                  <a:r>
                    <a:t>14 HDHA</a:t>
                  </a:r>
                </a:p>
              </p:txBody>
            </p:sp>
            <p:sp>
              <p:nvSpPr>
                <p:cNvPr id="334" name="Shape 334"/>
                <p:cNvSpPr/>
                <p:nvPr/>
              </p:nvSpPr>
              <p:spPr>
                <a:xfrm>
                  <a:off x="4083761" y="1614992"/>
                  <a:ext cx="532066" cy="2819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9A9A"/>
                    </a:gs>
                    <a:gs pos="50000">
                      <a:srgbClr val="8D8D8D"/>
                    </a:gs>
                    <a:gs pos="100000">
                      <a:srgbClr val="78787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sz="1300"/>
                  </a:lvl1pPr>
                </a:lstStyle>
                <a:p>
                  <a:pPr/>
                  <a:r>
                    <a:t>5LOX</a:t>
                  </a:r>
                </a:p>
              </p:txBody>
            </p:sp>
            <p:sp>
              <p:nvSpPr>
                <p:cNvPr id="335" name="Shape 335"/>
                <p:cNvSpPr/>
                <p:nvPr/>
              </p:nvSpPr>
              <p:spPr>
                <a:xfrm>
                  <a:off x="5688475" y="1594280"/>
                  <a:ext cx="532066" cy="2819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9A9A"/>
                    </a:gs>
                    <a:gs pos="50000">
                      <a:srgbClr val="8D8D8D"/>
                    </a:gs>
                    <a:gs pos="100000">
                      <a:srgbClr val="78787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sz="1300"/>
                  </a:lvl1pPr>
                </a:lstStyle>
                <a:p>
                  <a:pPr/>
                  <a:r>
                    <a:t>5LOX</a:t>
                  </a:r>
                </a:p>
              </p:txBody>
            </p:sp>
            <p:sp>
              <p:nvSpPr>
                <p:cNvPr id="336" name="Shape 336"/>
                <p:cNvSpPr/>
                <p:nvPr/>
              </p:nvSpPr>
              <p:spPr>
                <a:xfrm>
                  <a:off x="6852156" y="815391"/>
                  <a:ext cx="707922" cy="2819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9A9A"/>
                    </a:gs>
                    <a:gs pos="50000">
                      <a:srgbClr val="8D8D8D"/>
                    </a:gs>
                    <a:gs pos="100000">
                      <a:srgbClr val="78787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300"/>
                  </a:lvl1pPr>
                </a:lstStyle>
                <a:p>
                  <a:pPr/>
                  <a:r>
                    <a:t>12 LOX</a:t>
                  </a:r>
                </a:p>
              </p:txBody>
            </p:sp>
            <p:sp>
              <p:nvSpPr>
                <p:cNvPr id="337" name="Shape 337"/>
                <p:cNvSpPr/>
                <p:nvPr/>
              </p:nvSpPr>
              <p:spPr>
                <a:xfrm>
                  <a:off x="5398285" y="815391"/>
                  <a:ext cx="1112448" cy="2819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9A9A"/>
                    </a:gs>
                    <a:gs pos="50000">
                      <a:srgbClr val="8D8D8D"/>
                    </a:gs>
                    <a:gs pos="100000">
                      <a:srgbClr val="78787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 defTabSz="879175">
                    <a:defRPr sz="1300"/>
                  </a:lvl1pPr>
                </a:lstStyle>
                <a:p>
                  <a:pPr/>
                  <a:r>
                    <a:t>COX / 15 LOX</a:t>
                  </a:r>
                </a:p>
              </p:txBody>
            </p:sp>
            <p:grpSp>
              <p:nvGrpSpPr>
                <p:cNvPr id="340" name="Group 340"/>
                <p:cNvGrpSpPr/>
                <p:nvPr/>
              </p:nvGrpSpPr>
              <p:grpSpPr>
                <a:xfrm>
                  <a:off x="391799" y="789076"/>
                  <a:ext cx="471949" cy="281939"/>
                  <a:chOff x="0" y="-1"/>
                  <a:chExt cx="471947" cy="281937"/>
                </a:xfrm>
              </p:grpSpPr>
              <p:sp>
                <p:nvSpPr>
                  <p:cNvPr id="338" name="Shape 338"/>
                  <p:cNvSpPr/>
                  <p:nvPr/>
                </p:nvSpPr>
                <p:spPr>
                  <a:xfrm>
                    <a:off x="0" y="31837"/>
                    <a:ext cx="471949" cy="21826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9A9A9A"/>
                      </a:gs>
                      <a:gs pos="50000">
                        <a:srgbClr val="8D8D8D"/>
                      </a:gs>
                      <a:gs pos="100000">
                        <a:srgbClr val="787878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 defTabSz="879175">
                      <a:defRPr sz="1300"/>
                    </a:pPr>
                  </a:p>
                </p:txBody>
              </p:sp>
              <p:sp>
                <p:nvSpPr>
                  <p:cNvPr id="339" name="Shape 339"/>
                  <p:cNvSpPr/>
                  <p:nvPr/>
                </p:nvSpPr>
                <p:spPr>
                  <a:xfrm>
                    <a:off x="0" y="-2"/>
                    <a:ext cx="471949" cy="2819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8" tIns="45718" rIns="45718" bIns="45718" numCol="1" anchor="ctr">
                    <a:spAutoFit/>
                  </a:bodyPr>
                  <a:lstStyle>
                    <a:lvl1pPr algn="ctr" defTabSz="879175">
                      <a:defRPr sz="1300"/>
                    </a:lvl1pPr>
                  </a:lstStyle>
                  <a:p>
                    <a:pPr/>
                    <a:r>
                      <a:t>COX</a:t>
                    </a:r>
                  </a:p>
                </p:txBody>
              </p:sp>
            </p:grpSp>
            <p:sp>
              <p:nvSpPr>
                <p:cNvPr id="341" name="Shape 341"/>
                <p:cNvSpPr/>
                <p:nvPr/>
              </p:nvSpPr>
              <p:spPr>
                <a:xfrm>
                  <a:off x="1141535" y="805954"/>
                  <a:ext cx="573080" cy="2819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A9A9A"/>
                    </a:gs>
                    <a:gs pos="50000">
                      <a:srgbClr val="8D8D8D"/>
                    </a:gs>
                    <a:gs pos="100000">
                      <a:srgbClr val="78787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defTabSz="879175">
                    <a:defRPr sz="1300"/>
                  </a:lvl1pPr>
                </a:lstStyle>
                <a:p>
                  <a:pPr/>
                  <a:r>
                    <a:t>5 LOX</a:t>
                  </a:r>
                </a:p>
              </p:txBody>
            </p:sp>
            <p:sp>
              <p:nvSpPr>
                <p:cNvPr id="342" name="Shape 342"/>
                <p:cNvSpPr/>
                <p:nvPr/>
              </p:nvSpPr>
              <p:spPr>
                <a:xfrm>
                  <a:off x="1697982" y="1645669"/>
                  <a:ext cx="1070820" cy="2946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F82CB"/>
                    </a:gs>
                    <a:gs pos="50000">
                      <a:srgbClr val="3E70CA"/>
                    </a:gs>
                    <a:gs pos="100000">
                      <a:srgbClr val="2F61BA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9050" dir="5400000">
                    <a:srgbClr val="000000">
                      <a:alpha val="63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40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Lipoxines </a:t>
                  </a:r>
                </a:p>
              </p:txBody>
            </p:sp>
            <p:sp>
              <p:nvSpPr>
                <p:cNvPr id="343" name="Shape 343"/>
                <p:cNvSpPr/>
                <p:nvPr/>
              </p:nvSpPr>
              <p:spPr>
                <a:xfrm>
                  <a:off x="214037" y="2878299"/>
                  <a:ext cx="2747424" cy="3581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/>
                <a:p>
                  <a:pPr/>
                  <a:r>
                    <a:t>INFLAMMATION</a:t>
                  </a:r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4917901" y="2878299"/>
                  <a:ext cx="2747425" cy="3581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r"/>
                </a:lstStyle>
                <a:p>
                  <a:pPr/>
                  <a:r>
                    <a:t>RESOLUTION</a:t>
                  </a:r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2036239" y="2887141"/>
                  <a:ext cx="4028170" cy="27310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808080"/>
                    </a:gs>
                    <a:gs pos="80000">
                      <a:srgbClr val="808080"/>
                    </a:gs>
                    <a:gs pos="100000">
                      <a:srgbClr val="D9D9D9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19050" dir="5400000">
                    <a:srgbClr val="000000">
                      <a:alpha val="63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grpSp>
              <p:nvGrpSpPr>
                <p:cNvPr id="348" name="Group 348"/>
                <p:cNvGrpSpPr/>
                <p:nvPr/>
              </p:nvGrpSpPr>
              <p:grpSpPr>
                <a:xfrm>
                  <a:off x="71345" y="2105015"/>
                  <a:ext cx="1070192" cy="269239"/>
                  <a:chOff x="0" y="0"/>
                  <a:chExt cx="1070190" cy="269237"/>
                </a:xfrm>
              </p:grpSpPr>
              <p:sp>
                <p:nvSpPr>
                  <p:cNvPr id="346" name="Shape 346"/>
                  <p:cNvSpPr/>
                  <p:nvPr/>
                </p:nvSpPr>
                <p:spPr>
                  <a:xfrm>
                    <a:off x="0" y="25487"/>
                    <a:ext cx="1070192" cy="21826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80B860"/>
                      </a:gs>
                      <a:gs pos="50000">
                        <a:srgbClr val="6FB242"/>
                      </a:gs>
                      <a:gs pos="100000">
                        <a:srgbClr val="61A236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63500" dist="19050" dir="540000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 defTabSz="879175">
                      <a:defRPr b="1" sz="1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47" name="Shape 347"/>
                  <p:cNvSpPr/>
                  <p:nvPr/>
                </p:nvSpPr>
                <p:spPr>
                  <a:xfrm>
                    <a:off x="0" y="-1"/>
                    <a:ext cx="1070192" cy="2692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8" tIns="45718" rIns="45718" bIns="45718" numCol="1" anchor="ctr">
                    <a:spAutoFit/>
                  </a:bodyPr>
                  <a:lstStyle>
                    <a:lvl1pPr algn="ctr" defTabSz="879175">
                      <a:defRPr b="1" sz="1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PGE2  PGD2</a:t>
                    </a:r>
                  </a:p>
                </p:txBody>
              </p:sp>
            </p:grpSp>
            <p:sp>
              <p:nvSpPr>
                <p:cNvPr id="349" name="Shape 349"/>
                <p:cNvSpPr/>
                <p:nvPr/>
              </p:nvSpPr>
              <p:spPr>
                <a:xfrm flipV="1">
                  <a:off x="1048474" y="1097114"/>
                  <a:ext cx="987767" cy="1033392"/>
                </a:xfrm>
                <a:prstGeom prst="line">
                  <a:avLst/>
                </a:prstGeom>
                <a:noFill/>
                <a:ln w="19050" cap="flat">
                  <a:solidFill>
                    <a:srgbClr val="79AB71"/>
                  </a:solidFill>
                  <a:prstDash val="sysDot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Shape 350"/>
                <p:cNvSpPr/>
                <p:nvPr/>
              </p:nvSpPr>
              <p:spPr>
                <a:xfrm flipV="1">
                  <a:off x="2884718" y="771284"/>
                  <a:ext cx="782171" cy="712347"/>
                </a:xfrm>
                <a:prstGeom prst="line">
                  <a:avLst/>
                </a:prstGeom>
                <a:noFill/>
                <a:ln w="19050" cap="flat">
                  <a:solidFill>
                    <a:srgbClr val="79AB71"/>
                  </a:solidFill>
                  <a:prstDash val="sysDot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1" name="Shape 351"/>
                <p:cNvSpPr/>
                <p:nvPr/>
              </p:nvSpPr>
              <p:spPr>
                <a:xfrm>
                  <a:off x="4349793" y="518204"/>
                  <a:ext cx="2" cy="293276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2" name="Shape 352"/>
                <p:cNvSpPr/>
                <p:nvPr/>
              </p:nvSpPr>
              <p:spPr>
                <a:xfrm flipH="1">
                  <a:off x="4344294" y="1044705"/>
                  <a:ext cx="5501" cy="168695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3" name="Shape 353"/>
                <p:cNvSpPr/>
                <p:nvPr/>
              </p:nvSpPr>
              <p:spPr>
                <a:xfrm>
                  <a:off x="4344293" y="1446626"/>
                  <a:ext cx="5501" cy="168367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" name="Shape 354"/>
                <p:cNvSpPr/>
                <p:nvPr/>
              </p:nvSpPr>
              <p:spPr>
                <a:xfrm rot="5400000">
                  <a:off x="6105084" y="392888"/>
                  <a:ext cx="271928" cy="573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0800" y="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5" name="Shape 355"/>
                <p:cNvSpPr/>
                <p:nvPr/>
              </p:nvSpPr>
              <p:spPr>
                <a:xfrm flipH="1">
                  <a:off x="5952024" y="1048618"/>
                  <a:ext cx="2486" cy="148738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>
                  <a:off x="5952023" y="1430583"/>
                  <a:ext cx="2486" cy="163699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 flipH="1" rot="16200000">
                  <a:off x="6730889" y="340162"/>
                  <a:ext cx="271928" cy="678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0800" y="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 flipH="1">
                  <a:off x="7211313" y="1047814"/>
                  <a:ext cx="16750" cy="218266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61" name="Group 361"/>
                <p:cNvGrpSpPr/>
                <p:nvPr/>
              </p:nvGrpSpPr>
              <p:grpSpPr>
                <a:xfrm>
                  <a:off x="3776715" y="2111368"/>
                  <a:ext cx="1141190" cy="269239"/>
                  <a:chOff x="0" y="0"/>
                  <a:chExt cx="1141189" cy="269237"/>
                </a:xfrm>
              </p:grpSpPr>
              <p:sp>
                <p:nvSpPr>
                  <p:cNvPr id="359" name="Shape 359"/>
                  <p:cNvSpPr/>
                  <p:nvPr/>
                </p:nvSpPr>
                <p:spPr>
                  <a:xfrm>
                    <a:off x="-1" y="25487"/>
                    <a:ext cx="1141191" cy="21826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AFAFAF"/>
                      </a:gs>
                      <a:gs pos="50000">
                        <a:schemeClr val="accent3"/>
                      </a:gs>
                      <a:gs pos="100000">
                        <a:srgbClr val="929292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63500" dist="19050" dir="540000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 defTabSz="879175">
                      <a:defRPr b="1" sz="1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60" name="Shape 360"/>
                  <p:cNvSpPr/>
                  <p:nvPr/>
                </p:nvSpPr>
                <p:spPr>
                  <a:xfrm>
                    <a:off x="-1" y="-1"/>
                    <a:ext cx="1141191" cy="2692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8" tIns="45718" rIns="45718" bIns="45718" numCol="1" anchor="ctr">
                    <a:spAutoFit/>
                  </a:bodyPr>
                  <a:lstStyle>
                    <a:lvl1pPr algn="ctr" defTabSz="879175">
                      <a:defRPr b="1" sz="1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E-RESOLVINS</a:t>
                    </a:r>
                  </a:p>
                </p:txBody>
              </p:sp>
            </p:grpSp>
            <p:grpSp>
              <p:nvGrpSpPr>
                <p:cNvPr id="364" name="Group 364"/>
                <p:cNvGrpSpPr/>
                <p:nvPr/>
              </p:nvGrpSpPr>
              <p:grpSpPr>
                <a:xfrm>
                  <a:off x="5381429" y="2425758"/>
                  <a:ext cx="1141190" cy="269239"/>
                  <a:chOff x="0" y="0"/>
                  <a:chExt cx="1141189" cy="269237"/>
                </a:xfrm>
              </p:grpSpPr>
              <p:sp>
                <p:nvSpPr>
                  <p:cNvPr id="362" name="Shape 362"/>
                  <p:cNvSpPr/>
                  <p:nvPr/>
                </p:nvSpPr>
                <p:spPr>
                  <a:xfrm>
                    <a:off x="-1" y="25487"/>
                    <a:ext cx="1141191" cy="21826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AFAFAF"/>
                      </a:gs>
                      <a:gs pos="50000">
                        <a:schemeClr val="accent3"/>
                      </a:gs>
                      <a:gs pos="100000">
                        <a:srgbClr val="929292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63500" dist="19050" dir="540000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 defTabSz="879175">
                      <a:defRPr b="1" sz="1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63" name="Shape 363"/>
                  <p:cNvSpPr/>
                  <p:nvPr/>
                </p:nvSpPr>
                <p:spPr>
                  <a:xfrm>
                    <a:off x="-1" y="-1"/>
                    <a:ext cx="1141191" cy="2692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8" tIns="45718" rIns="45718" bIns="45718" numCol="1" anchor="ctr">
                    <a:spAutoFit/>
                  </a:bodyPr>
                  <a:lstStyle>
                    <a:lvl1pPr algn="ctr" defTabSz="879175">
                      <a:defRPr b="1" sz="1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PROTECTINS</a:t>
                    </a:r>
                  </a:p>
                </p:txBody>
              </p:sp>
            </p:grpSp>
            <p:grpSp>
              <p:nvGrpSpPr>
                <p:cNvPr id="367" name="Group 367"/>
                <p:cNvGrpSpPr/>
                <p:nvPr/>
              </p:nvGrpSpPr>
              <p:grpSpPr>
                <a:xfrm>
                  <a:off x="6635523" y="2122799"/>
                  <a:ext cx="1141190" cy="269239"/>
                  <a:chOff x="0" y="0"/>
                  <a:chExt cx="1141189" cy="269237"/>
                </a:xfrm>
              </p:grpSpPr>
              <p:sp>
                <p:nvSpPr>
                  <p:cNvPr id="365" name="Shape 365"/>
                  <p:cNvSpPr/>
                  <p:nvPr/>
                </p:nvSpPr>
                <p:spPr>
                  <a:xfrm>
                    <a:off x="-1" y="25487"/>
                    <a:ext cx="1141191" cy="21826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AFAFAF"/>
                      </a:gs>
                      <a:gs pos="50000">
                        <a:schemeClr val="accent3"/>
                      </a:gs>
                      <a:gs pos="100000">
                        <a:srgbClr val="929292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63500" dist="19050" dir="540000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 defTabSz="879175">
                      <a:defRPr b="1" sz="1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66" name="Shape 366"/>
                  <p:cNvSpPr/>
                  <p:nvPr/>
                </p:nvSpPr>
                <p:spPr>
                  <a:xfrm>
                    <a:off x="-1" y="-1"/>
                    <a:ext cx="1141191" cy="2692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8" tIns="45718" rIns="45718" bIns="45718" numCol="1" anchor="ctr">
                    <a:spAutoFit/>
                  </a:bodyPr>
                  <a:lstStyle>
                    <a:lvl1pPr algn="ctr" defTabSz="879175">
                      <a:defRPr b="1" sz="1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MARESINS</a:t>
                    </a:r>
                  </a:p>
                </p:txBody>
              </p:sp>
            </p:grpSp>
            <p:sp>
              <p:nvSpPr>
                <p:cNvPr id="368" name="Shape 368"/>
                <p:cNvSpPr/>
                <p:nvPr/>
              </p:nvSpPr>
              <p:spPr>
                <a:xfrm flipH="1">
                  <a:off x="4347309" y="1848219"/>
                  <a:ext cx="2486" cy="288640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9" name="Shape 369"/>
                <p:cNvSpPr/>
                <p:nvPr/>
              </p:nvSpPr>
              <p:spPr>
                <a:xfrm flipH="1">
                  <a:off x="5952024" y="1827508"/>
                  <a:ext cx="2486" cy="623739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" name="Shape 370"/>
                <p:cNvSpPr/>
                <p:nvPr/>
              </p:nvSpPr>
              <p:spPr>
                <a:xfrm>
                  <a:off x="5954508" y="1827507"/>
                  <a:ext cx="1827" cy="302998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" name="Shape 371"/>
                <p:cNvSpPr/>
                <p:nvPr/>
              </p:nvSpPr>
              <p:spPr>
                <a:xfrm flipH="1">
                  <a:off x="7206117" y="1499306"/>
                  <a:ext cx="5196" cy="648983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74" name="Group 374"/>
                <p:cNvGrpSpPr/>
                <p:nvPr/>
              </p:nvGrpSpPr>
              <p:grpSpPr>
                <a:xfrm>
                  <a:off x="5382342" y="2117722"/>
                  <a:ext cx="1141190" cy="269239"/>
                  <a:chOff x="0" y="0"/>
                  <a:chExt cx="1141189" cy="269237"/>
                </a:xfrm>
              </p:grpSpPr>
              <p:sp>
                <p:nvSpPr>
                  <p:cNvPr id="372" name="Shape 372"/>
                  <p:cNvSpPr/>
                  <p:nvPr/>
                </p:nvSpPr>
                <p:spPr>
                  <a:xfrm>
                    <a:off x="-1" y="25487"/>
                    <a:ext cx="1141191" cy="21826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AFAFAF"/>
                      </a:gs>
                      <a:gs pos="50000">
                        <a:schemeClr val="accent3"/>
                      </a:gs>
                      <a:gs pos="100000">
                        <a:srgbClr val="929292"/>
                      </a:gs>
                    </a:gsLst>
                    <a:lin ang="5400000" scaled="0"/>
                  </a:gra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63500" dist="19050" dir="540000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 defTabSz="879175">
                      <a:defRPr b="1" sz="12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73" name="Shape 373"/>
                  <p:cNvSpPr/>
                  <p:nvPr/>
                </p:nvSpPr>
                <p:spPr>
                  <a:xfrm>
                    <a:off x="-1" y="-1"/>
                    <a:ext cx="1141191" cy="2692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8" tIns="45718" rIns="45718" bIns="45718" numCol="1" anchor="ctr">
                    <a:spAutoFit/>
                  </a:bodyPr>
                  <a:lstStyle>
                    <a:lvl1pPr algn="ctr" defTabSz="879175">
                      <a:defRPr b="1" sz="1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D-RESOLVINS</a:t>
                    </a:r>
                  </a:p>
                </p:txBody>
              </p:sp>
            </p:grpSp>
          </p:grpSp>
          <p:sp>
            <p:nvSpPr>
              <p:cNvPr id="376" name="Shape 376"/>
              <p:cNvSpPr/>
              <p:nvPr/>
            </p:nvSpPr>
            <p:spPr>
              <a:xfrm>
                <a:off x="3267417" y="3517734"/>
                <a:ext cx="1034077" cy="753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3935" y="0"/>
                    </a:lnTo>
                    <a:lnTo>
                      <a:pt x="17665" y="0"/>
                    </a:lnTo>
                    <a:lnTo>
                      <a:pt x="21600" y="10800"/>
                    </a:lnTo>
                    <a:lnTo>
                      <a:pt x="17665" y="21600"/>
                    </a:lnTo>
                    <a:lnTo>
                      <a:pt x="3935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3311675" y="3627673"/>
                <a:ext cx="963172" cy="345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b="1" sz="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LIPID MEDIATOR CLASS SWITCH</a:t>
                </a:r>
              </a:p>
            </p:txBody>
          </p:sp>
          <p:grpSp>
            <p:nvGrpSpPr>
              <p:cNvPr id="382" name="Group 382"/>
              <p:cNvGrpSpPr/>
              <p:nvPr/>
            </p:nvGrpSpPr>
            <p:grpSpPr>
              <a:xfrm>
                <a:off x="-1" y="-3"/>
                <a:ext cx="8617235" cy="2003530"/>
                <a:chOff x="0" y="-1"/>
                <a:chExt cx="8617233" cy="2003528"/>
              </a:xfrm>
            </p:grpSpPr>
            <p:pic>
              <p:nvPicPr>
                <p:cNvPr id="378" name="image17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0" t="21055" r="1489" b="11832"/>
                <a:stretch>
                  <a:fillRect/>
                </a:stretch>
              </p:blipFill>
              <p:spPr>
                <a:xfrm>
                  <a:off x="-1" y="53099"/>
                  <a:ext cx="8513860" cy="19504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381" name="Group 381"/>
                <p:cNvGrpSpPr/>
                <p:nvPr/>
              </p:nvGrpSpPr>
              <p:grpSpPr>
                <a:xfrm>
                  <a:off x="650114" y="-2"/>
                  <a:ext cx="7967120" cy="358139"/>
                  <a:chOff x="0" y="0"/>
                  <a:chExt cx="7967119" cy="358137"/>
                </a:xfrm>
              </p:grpSpPr>
              <p:sp>
                <p:nvSpPr>
                  <p:cNvPr id="379" name="Shape 379"/>
                  <p:cNvSpPr/>
                  <p:nvPr/>
                </p:nvSpPr>
                <p:spPr>
                  <a:xfrm>
                    <a:off x="0" y="148595"/>
                    <a:ext cx="7967120" cy="60953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80" name="Shape 380"/>
                  <p:cNvSpPr/>
                  <p:nvPr/>
                </p:nvSpPr>
                <p:spPr>
                  <a:xfrm>
                    <a:off x="0" y="0"/>
                    <a:ext cx="7967120" cy="35813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45718" tIns="45718" rIns="45718" bIns="45718" numCol="1" anchor="ctr">
                    <a:spAutoFit/>
                  </a:bodyPr>
                  <a:lstStyle>
                    <a:lvl1pPr algn="ctr"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«</a:t>
                    </a:r>
                  </a:p>
                </p:txBody>
              </p:sp>
            </p:grpSp>
          </p:grpSp>
        </p:grpSp>
        <p:sp>
          <p:nvSpPr>
            <p:cNvPr id="384" name="Shape 384"/>
            <p:cNvSpPr/>
            <p:nvPr/>
          </p:nvSpPr>
          <p:spPr>
            <a:xfrm>
              <a:off x="530009" y="1881899"/>
              <a:ext cx="815855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400"/>
              </a:lvl1pPr>
            </a:lstStyle>
            <a:p>
              <a:pPr/>
              <a:r>
                <a:t>Sec-min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1493340" y="1885037"/>
              <a:ext cx="815854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400"/>
              </a:lvl1pPr>
            </a:lstStyle>
            <a:p>
              <a:pPr/>
              <a:r>
                <a:t>Min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2025113" y="1887460"/>
              <a:ext cx="815854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400"/>
              </a:lvl1pPr>
            </a:lstStyle>
            <a:p>
              <a:pPr/>
              <a:r>
                <a:t>Hours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6651939" y="1869185"/>
              <a:ext cx="815854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1400"/>
              </a:lvl1pPr>
            </a:lstStyle>
            <a:p>
              <a:pPr/>
              <a:r>
                <a:t>Days</a:t>
              </a:r>
            </a:p>
          </p:txBody>
        </p:sp>
      </p:grpSp>
      <p:grpSp>
        <p:nvGrpSpPr>
          <p:cNvPr id="393" name="Group 393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389" name="Shape 389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2" name="Shape 392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394" name="Shape 394"/>
          <p:cNvSpPr/>
          <p:nvPr/>
        </p:nvSpPr>
        <p:spPr>
          <a:xfrm>
            <a:off x="703233" y="230270"/>
            <a:ext cx="7888407" cy="89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SPMs drive the orchestrated process of resolving inflammation </a:t>
            </a:r>
          </a:p>
        </p:txBody>
      </p:sp>
      <p:sp>
        <p:nvSpPr>
          <p:cNvPr id="395" name="Shape 395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6" name="Shape 396"/>
          <p:cNvSpPr/>
          <p:nvPr/>
        </p:nvSpPr>
        <p:spPr>
          <a:xfrm>
            <a:off x="8833405" y="3382216"/>
            <a:ext cx="2315766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808080"/>
                </a:solidFill>
              </a:defRPr>
            </a:lvl1pPr>
          </a:lstStyle>
          <a:p>
            <a:pPr/>
            <a:r>
              <a:t>The temporal switch in lipid mediators biosynthesized by leukocytes in the tissue, is critical to the progression of inflammation from initiation to resolution.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oup 402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398" name="Shape 398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Shape 401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403" name="Shape 403"/>
          <p:cNvSpPr/>
          <p:nvPr/>
        </p:nvSpPr>
        <p:spPr>
          <a:xfrm>
            <a:off x="702392" y="43822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NSAIDs interfere with natural SPMs synthesis </a:t>
            </a:r>
          </a:p>
        </p:txBody>
      </p:sp>
      <p:sp>
        <p:nvSpPr>
          <p:cNvPr id="404" name="Shape 404"/>
          <p:cNvSpPr/>
          <p:nvPr/>
        </p:nvSpPr>
        <p:spPr>
          <a:xfrm>
            <a:off x="715519" y="5779160"/>
            <a:ext cx="9854774" cy="150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</a:pPr>
            <a:r>
              <a:t>Traditional anti-inflammatories (NSAIDs) inhibit, suppress or block the natural inflammatory response therefore delaying or impeding resolution. This delay can lead to immune suppression, unlike SPMs.</a:t>
            </a:r>
          </a:p>
          <a:p>
            <a:pPr>
              <a:spcBef>
                <a:spcPts val="600"/>
              </a:spcBef>
            </a:pPr>
            <a:r>
              <a:t>NSAIDs block prostaglandin production and inhibit cardinal sign at the onset of inflammation, halting resolution by inhibiting lipoxin A synthesis.</a:t>
            </a:r>
          </a:p>
        </p:txBody>
      </p:sp>
      <p:sp>
        <p:nvSpPr>
          <p:cNvPr id="405" name="Shape 405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6" name="image18.png"/>
          <p:cNvPicPr>
            <a:picLocks noChangeAspect="1"/>
          </p:cNvPicPr>
          <p:nvPr/>
        </p:nvPicPr>
        <p:blipFill>
          <a:blip r:embed="rId2">
            <a:extLst/>
          </a:blip>
          <a:srcRect l="0" t="37302" r="0" b="0"/>
          <a:stretch>
            <a:fillRect/>
          </a:stretch>
        </p:blipFill>
        <p:spPr>
          <a:xfrm>
            <a:off x="1188279" y="1917405"/>
            <a:ext cx="9045504" cy="3783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roup 412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408" name="Shape 408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413" name="Shape 413"/>
          <p:cNvSpPr/>
          <p:nvPr/>
        </p:nvSpPr>
        <p:spPr>
          <a:xfrm>
            <a:off x="702392" y="43822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SPMs Actions on Cytokine Production</a:t>
            </a:r>
          </a:p>
        </p:txBody>
      </p:sp>
      <p:pic>
        <p:nvPicPr>
          <p:cNvPr id="414" name="image19.png"/>
          <p:cNvPicPr>
            <a:picLocks noChangeAspect="1"/>
          </p:cNvPicPr>
          <p:nvPr/>
        </p:nvPicPr>
        <p:blipFill>
          <a:blip r:embed="rId2">
            <a:extLst/>
          </a:blip>
          <a:srcRect l="0" t="21786" r="0" b="6355"/>
          <a:stretch>
            <a:fillRect/>
          </a:stretch>
        </p:blipFill>
        <p:spPr>
          <a:xfrm>
            <a:off x="1682554" y="1964398"/>
            <a:ext cx="9425235" cy="5178287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218659" y="1782609"/>
            <a:ext cx="4681334" cy="174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solidFill>
                  <a:srgbClr val="808080"/>
                </a:solidFill>
              </a:defRPr>
            </a:pPr>
            <a:r>
              <a:t>SPMs counteract inflammatory cytokines bad effects </a:t>
            </a:r>
          </a:p>
          <a:p>
            <a:pPr>
              <a:defRPr sz="2200">
                <a:solidFill>
                  <a:srgbClr val="808080"/>
                </a:solidFill>
              </a:defRPr>
            </a:pPr>
            <a:r>
              <a:t>SPMs decrease TNF-α and IL-6 synthesis and increase IL-10 synthesis </a:t>
            </a:r>
          </a:p>
        </p:txBody>
      </p:sp>
      <p:sp>
        <p:nvSpPr>
          <p:cNvPr id="416" name="Shape 416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title"/>
          </p:nvPr>
        </p:nvSpPr>
        <p:spPr>
          <a:xfrm>
            <a:off x="785266" y="387944"/>
            <a:ext cx="9851530" cy="140841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9" name="Shape 419"/>
          <p:cNvSpPr/>
          <p:nvPr>
            <p:ph type="body" idx="1"/>
          </p:nvPr>
        </p:nvSpPr>
        <p:spPr>
          <a:xfrm>
            <a:off x="785266" y="1939725"/>
            <a:ext cx="9851530" cy="4623299"/>
          </a:xfrm>
          <a:prstGeom prst="rect">
            <a:avLst/>
          </a:prstGeom>
        </p:spPr>
        <p:txBody>
          <a:bodyPr/>
          <a:lstStyle/>
          <a:p>
            <a:pPr/>
            <a:r>
              <a:t>SPM’s have an effect:</a:t>
            </a:r>
          </a:p>
          <a:p>
            <a:pPr lvl="1"/>
            <a:r>
              <a:t>Presynaptic</a:t>
            </a:r>
          </a:p>
          <a:p>
            <a:pPr lvl="1"/>
            <a:r>
              <a:t>Postsynaptic</a:t>
            </a:r>
          </a:p>
        </p:txBody>
      </p:sp>
      <p:grpSp>
        <p:nvGrpSpPr>
          <p:cNvPr id="426" name="Group 426"/>
          <p:cNvGrpSpPr/>
          <p:nvPr/>
        </p:nvGrpSpPr>
        <p:grpSpPr>
          <a:xfrm>
            <a:off x="-1" y="-31882"/>
            <a:ext cx="11422069" cy="1823806"/>
            <a:chOff x="0" y="0"/>
            <a:chExt cx="11422067" cy="1823805"/>
          </a:xfrm>
        </p:grpSpPr>
        <p:grpSp>
          <p:nvGrpSpPr>
            <p:cNvPr id="422" name="Group 422"/>
            <p:cNvGrpSpPr/>
            <p:nvPr/>
          </p:nvGrpSpPr>
          <p:grpSpPr>
            <a:xfrm>
              <a:off x="3" y="31882"/>
              <a:ext cx="8607429" cy="1506269"/>
              <a:chOff x="1" y="0"/>
              <a:chExt cx="8607428" cy="1506268"/>
            </a:xfrm>
          </p:grpSpPr>
          <p:sp>
            <p:nvSpPr>
              <p:cNvPr id="420" name="Shape 420"/>
              <p:cNvSpPr/>
              <p:nvPr/>
            </p:nvSpPr>
            <p:spPr>
              <a:xfrm>
                <a:off x="1" y="0"/>
                <a:ext cx="8607429" cy="1506269"/>
              </a:xfrm>
              <a:prstGeom prst="rect">
                <a:avLst/>
              </a:prstGeom>
              <a:solidFill>
                <a:srgbClr val="CC35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3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1" y="440715"/>
                <a:ext cx="8607429" cy="624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SPM’s and Pain</a:t>
                </a:r>
              </a:p>
            </p:txBody>
          </p:sp>
        </p:grpSp>
        <p:sp>
          <p:nvSpPr>
            <p:cNvPr id="423" name="Shape 423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4" name="Shape 424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pic>
        <p:nvPicPr>
          <p:cNvPr id="427" name="image20.jpg" descr="nihms322079f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5516" y="1796357"/>
            <a:ext cx="7380666" cy="5031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roup 433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429" name="Shape 429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pic>
        <p:nvPicPr>
          <p:cNvPr id="434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3347" y="1804833"/>
            <a:ext cx="4183830" cy="5355893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6603051" y="1484717"/>
            <a:ext cx="374441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 sz="1000"/>
            </a:lvl1pPr>
          </a:lstStyle>
          <a:p>
            <a:pPr/>
            <a:r>
              <a:t>Nature reviews Drug Discovery (5) 2016, Fullerton AN &amp; Gilroy D</a:t>
            </a:r>
          </a:p>
        </p:txBody>
      </p:sp>
      <p:sp>
        <p:nvSpPr>
          <p:cNvPr id="436" name="Shape 436"/>
          <p:cNvSpPr/>
          <p:nvPr/>
        </p:nvSpPr>
        <p:spPr>
          <a:xfrm>
            <a:off x="723474" y="2046153"/>
            <a:ext cx="5366446" cy="419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Conventional anti-inflammatory treatments (i.e. NSAIDs) inhibit modulators that drive inflammation, halting the process and resulting in side effects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SPMs do not block the initial inflammation phase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Instead, SPMs promote the natural termination of the inflammation process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SPMs resolve inflammation without compromising the immune response and causing risky side effects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SPMs promote tissue repair and regeneration</a:t>
            </a:r>
          </a:p>
        </p:txBody>
      </p:sp>
      <p:sp>
        <p:nvSpPr>
          <p:cNvPr id="437" name="Shape 437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8" name="Shape 438"/>
          <p:cNvSpPr/>
          <p:nvPr/>
        </p:nvSpPr>
        <p:spPr>
          <a:xfrm>
            <a:off x="719860" y="42780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Anti-Inflammatory vs. Pro-Resolution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roup 444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440" name="Shape 440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2" name="Shape 442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3" name="Shape 443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445" name="Shape 445"/>
          <p:cNvSpPr/>
          <p:nvPr/>
        </p:nvSpPr>
        <p:spPr>
          <a:xfrm>
            <a:off x="719860" y="2005296"/>
            <a:ext cx="6720031" cy="546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>
                <a:solidFill>
                  <a:srgbClr val="808080"/>
                </a:solidFill>
              </a:defRPr>
            </a:pPr>
            <a:r>
              <a:t>A recent human study (Markworth JF et al, 2013;305(11)) involving lipidomic profiling presented data characterizing the acute inflammatory and </a:t>
            </a:r>
            <a:r>
              <a:rPr u="sng"/>
              <a:t>SPMs response after unaccustomed resistance exercise</a:t>
            </a:r>
            <a:r>
              <a:t>. 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u="sng">
                <a:solidFill>
                  <a:srgbClr val="808080"/>
                </a:solidFill>
              </a:defRPr>
            </a:pPr>
            <a:r>
              <a:t>Elevated levels of SPMs were observed during both the early (0–3 h post exercise) and later (24 h post exercise) stage of recovery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>
                <a:solidFill>
                  <a:srgbClr val="808080"/>
                </a:solidFill>
              </a:defRPr>
            </a:pPr>
            <a:r>
              <a:t>Treatment with </a:t>
            </a:r>
            <a:r>
              <a:rPr u="sng"/>
              <a:t>ibuprofen</a:t>
            </a:r>
            <a:r>
              <a:t> (COX-1/COX-2 inhibitor) blocked the prostaglandin response to exercise, but more surprisingly, also abolished leukotriene biosynthesis and </a:t>
            </a:r>
            <a:r>
              <a:rPr u="sng"/>
              <a:t>led to a diminished SPM response during post exercise recovery</a:t>
            </a:r>
            <a:r>
              <a:t>.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>
                <a:solidFill>
                  <a:srgbClr val="808080"/>
                </a:solidFill>
              </a:defRPr>
            </a:pPr>
            <a:r>
              <a:t>Authors proposed that the SPMs may play a previously unappreciated role in immunological and adaptive muscle signaling responses during the early post exercise recovery period. 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>
                <a:solidFill>
                  <a:srgbClr val="808080"/>
                </a:solidFill>
              </a:defRPr>
            </a:pPr>
            <a:r>
              <a:t>Their findings also suggest that the use of anti-inflammatory interventions to enhance post exercise recovery may be at the cost of delayed and/or diminished natural resolution of the inflammatory response to exercise	  </a:t>
            </a:r>
          </a:p>
        </p:txBody>
      </p:sp>
      <p:pic>
        <p:nvPicPr>
          <p:cNvPr id="446" name="image22.jpeg" descr="An external file that holds a picture, illustration, etc.&#10;Object name is zh60231383570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9473" y="1801503"/>
            <a:ext cx="3299532" cy="5485122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8" name="Shape 448"/>
          <p:cNvSpPr/>
          <p:nvPr/>
        </p:nvSpPr>
        <p:spPr>
          <a:xfrm>
            <a:off x="719860" y="42780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Clinical Evidence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roup 454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450" name="Shape 450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1" name="Shape 451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2" name="Shape 452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455" name="Shape 455"/>
          <p:cNvSpPr/>
          <p:nvPr/>
        </p:nvSpPr>
        <p:spPr>
          <a:xfrm>
            <a:off x="231649" y="6850677"/>
            <a:ext cx="3744419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 sz="800"/>
            </a:lvl1pPr>
          </a:lstStyle>
          <a:p>
            <a:pPr/>
            <a:r>
              <a:t>Modified from Nature reviews Drug Discovery (5) 2016, Fullerton AN &amp; Gilroy D</a:t>
            </a:r>
          </a:p>
        </p:txBody>
      </p:sp>
      <p:grpSp>
        <p:nvGrpSpPr>
          <p:cNvPr id="472" name="Group 472"/>
          <p:cNvGrpSpPr/>
          <p:nvPr/>
        </p:nvGrpSpPr>
        <p:grpSpPr>
          <a:xfrm>
            <a:off x="1357736" y="2065087"/>
            <a:ext cx="8240752" cy="4754825"/>
            <a:chOff x="-1" y="-1"/>
            <a:chExt cx="8240751" cy="4754824"/>
          </a:xfrm>
        </p:grpSpPr>
        <p:sp>
          <p:nvSpPr>
            <p:cNvPr id="456" name="Shape 456"/>
            <p:cNvSpPr/>
            <p:nvPr/>
          </p:nvSpPr>
          <p:spPr>
            <a:xfrm>
              <a:off x="636440" y="1421272"/>
              <a:ext cx="6304331" cy="275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fill="norm" stroke="1" extrusionOk="0">
                  <a:moveTo>
                    <a:pt x="0" y="21510"/>
                  </a:moveTo>
                  <a:cubicBezTo>
                    <a:pt x="3718" y="10749"/>
                    <a:pt x="7436" y="-13"/>
                    <a:pt x="11036" y="0"/>
                  </a:cubicBezTo>
                  <a:cubicBezTo>
                    <a:pt x="14636" y="13"/>
                    <a:pt x="21600" y="21587"/>
                    <a:pt x="21600" y="21587"/>
                  </a:cubicBezTo>
                </a:path>
              </a:pathLst>
            </a:custGeom>
            <a:gradFill flip="none" rotWithShape="1">
              <a:gsLst>
                <a:gs pos="3000">
                  <a:srgbClr val="FF0000"/>
                </a:gs>
                <a:gs pos="64000">
                  <a:srgbClr val="BEDCAA"/>
                </a:gs>
                <a:gs pos="67556">
                  <a:srgbClr val="BEDCAA"/>
                </a:gs>
                <a:gs pos="95000">
                  <a:srgbClr val="BEDCAA"/>
                </a:gs>
                <a:gs pos="100000">
                  <a:srgbClr val="D4E8C6"/>
                </a:gs>
              </a:gsLst>
              <a:lin ang="5400000" scaled="0"/>
            </a:gra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71" name="Group 471"/>
            <p:cNvGrpSpPr/>
            <p:nvPr/>
          </p:nvGrpSpPr>
          <p:grpSpPr>
            <a:xfrm>
              <a:off x="-2" y="-2"/>
              <a:ext cx="8240752" cy="4754826"/>
              <a:chOff x="0" y="0"/>
              <a:chExt cx="8240751" cy="4754824"/>
            </a:xfrm>
          </p:grpSpPr>
          <p:sp>
            <p:nvSpPr>
              <p:cNvPr id="457" name="Shape 457"/>
              <p:cNvSpPr/>
              <p:nvPr/>
            </p:nvSpPr>
            <p:spPr>
              <a:xfrm>
                <a:off x="5176965" y="316405"/>
                <a:ext cx="3063786" cy="108877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7AB63B"/>
                  </a:gs>
                  <a:gs pos="100000">
                    <a:srgbClr val="92DA46"/>
                  </a:gs>
                </a:gsLst>
                <a:lin ang="0" scaled="0"/>
              </a:gradFill>
              <a:ln w="12700" cap="flat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8" name="Shape 458"/>
              <p:cNvSpPr/>
              <p:nvPr/>
            </p:nvSpPr>
            <p:spPr>
              <a:xfrm flipV="1">
                <a:off x="440041" y="979382"/>
                <a:ext cx="19641" cy="3309287"/>
              </a:xfrm>
              <a:prstGeom prst="line">
                <a:avLst/>
              </a:prstGeom>
              <a:noFill/>
              <a:ln w="28575" cap="flat">
                <a:solidFill>
                  <a:srgbClr val="80808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Shape 459"/>
              <p:cNvSpPr/>
              <p:nvPr/>
            </p:nvSpPr>
            <p:spPr>
              <a:xfrm>
                <a:off x="440041" y="4288667"/>
                <a:ext cx="6677486" cy="1"/>
              </a:xfrm>
              <a:prstGeom prst="line">
                <a:avLst/>
              </a:prstGeom>
              <a:noFill/>
              <a:ln w="28575" cap="flat">
                <a:solidFill>
                  <a:srgbClr val="80808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0" name="Shape 460"/>
              <p:cNvSpPr/>
              <p:nvPr/>
            </p:nvSpPr>
            <p:spPr>
              <a:xfrm rot="18795504">
                <a:off x="587063" y="2436068"/>
                <a:ext cx="2032708" cy="22192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1" name="Shape 461"/>
              <p:cNvSpPr/>
              <p:nvPr/>
            </p:nvSpPr>
            <p:spPr>
              <a:xfrm rot="10800000">
                <a:off x="582430" y="332501"/>
                <a:ext cx="3063788" cy="108877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FABAB"/>
              </a:solidFill>
              <a:ln w="12700" cap="flat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3379852" y="4396686"/>
                <a:ext cx="817502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/>
                <a:r>
                  <a:t>TIME</a:t>
                </a:r>
              </a:p>
            </p:txBody>
          </p:sp>
          <p:sp>
            <p:nvSpPr>
              <p:cNvPr id="463" name="Shape 463"/>
              <p:cNvSpPr/>
              <p:nvPr/>
            </p:nvSpPr>
            <p:spPr>
              <a:xfrm rot="16200000">
                <a:off x="-815804" y="2454955"/>
                <a:ext cx="1989746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/>
                <a:r>
                  <a:t>INFLAMMATION</a:t>
                </a:r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4768133" y="-1"/>
                <a:ext cx="1225024" cy="383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b="1" sz="2000">
                    <a:solidFill>
                      <a:schemeClr val="accent2"/>
                    </a:solidFill>
                  </a:defRPr>
                </a:lvl1pPr>
              </a:lstStyle>
              <a:p>
                <a:pPr/>
                <a:r>
                  <a:t>FUTURE</a:t>
                </a:r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1465725" y="-1"/>
                <a:ext cx="1223057" cy="383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b="1" sz="2000">
                    <a:solidFill>
                      <a:srgbClr val="808080"/>
                    </a:solidFill>
                  </a:defRPr>
                </a:lvl1pPr>
              </a:lstStyle>
              <a:p>
                <a:pPr/>
                <a:r>
                  <a:t>PAST</a:t>
                </a:r>
              </a:p>
            </p:txBody>
          </p:sp>
          <p:sp>
            <p:nvSpPr>
              <p:cNvPr id="466" name="Shape 466"/>
              <p:cNvSpPr/>
              <p:nvPr/>
            </p:nvSpPr>
            <p:spPr>
              <a:xfrm>
                <a:off x="940855" y="662707"/>
                <a:ext cx="2828111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Push back inflammation</a:t>
                </a:r>
              </a:p>
            </p:txBody>
          </p:sp>
          <p:sp>
            <p:nvSpPr>
              <p:cNvPr id="467" name="Shape 467"/>
              <p:cNvSpPr/>
              <p:nvPr/>
            </p:nvSpPr>
            <p:spPr>
              <a:xfrm>
                <a:off x="5224838" y="646613"/>
                <a:ext cx="2828111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Push for resolution</a:t>
                </a:r>
              </a:p>
            </p:txBody>
          </p:sp>
          <p:sp>
            <p:nvSpPr>
              <p:cNvPr id="468" name="Shape 468"/>
              <p:cNvSpPr/>
              <p:nvPr/>
            </p:nvSpPr>
            <p:spPr>
              <a:xfrm>
                <a:off x="428359" y="1751480"/>
                <a:ext cx="1735659" cy="497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808080"/>
                    </a:solidFill>
                  </a:defRPr>
                </a:lvl1pPr>
              </a:lstStyle>
              <a:p>
                <a:pPr/>
                <a:r>
                  <a:t>Pro-inflammatory mediators</a:t>
                </a:r>
              </a:p>
            </p:txBody>
          </p:sp>
          <p:sp>
            <p:nvSpPr>
              <p:cNvPr id="469" name="Shape 469"/>
              <p:cNvSpPr/>
              <p:nvPr/>
            </p:nvSpPr>
            <p:spPr>
              <a:xfrm rot="2516259">
                <a:off x="4804728" y="2307554"/>
                <a:ext cx="2032707" cy="23125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92D050"/>
              </a:solidFill>
              <a:ln w="12700" cap="flat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0" name="Shape 470"/>
              <p:cNvSpPr/>
              <p:nvPr/>
            </p:nvSpPr>
            <p:spPr>
              <a:xfrm flipV="1">
                <a:off x="3778785" y="125057"/>
                <a:ext cx="9820" cy="4163612"/>
              </a:xfrm>
              <a:prstGeom prst="line">
                <a:avLst/>
              </a:prstGeom>
              <a:noFill/>
              <a:ln w="28575" cap="flat">
                <a:solidFill>
                  <a:schemeClr val="accent1"/>
                </a:solidFill>
                <a:prstDash val="dash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73" name="Shape 473"/>
          <p:cNvSpPr/>
          <p:nvPr/>
        </p:nvSpPr>
        <p:spPr>
          <a:xfrm>
            <a:off x="5307430" y="2579752"/>
            <a:ext cx="1169178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pc="50" sz="3600">
                <a:solidFill>
                  <a:srgbClr val="E36510"/>
                </a:solidFill>
                <a:effectLst>
                  <a:outerShdw sx="100000" sy="100000" kx="0" ky="0" algn="b" rotWithShape="0" blurRad="76200" dist="50800" dir="4620000">
                    <a:srgbClr val="000000">
                      <a:alpha val="46000"/>
                    </a:srgbClr>
                  </a:outerShdw>
                </a:effectLst>
              </a:defRPr>
            </a:lvl1pPr>
          </a:lstStyle>
          <a:p>
            <a:pPr/>
            <a:r>
              <a:t>SPMs</a:t>
            </a:r>
          </a:p>
        </p:txBody>
      </p:sp>
      <p:sp>
        <p:nvSpPr>
          <p:cNvPr id="474" name="Shape 474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5" name="Shape 475"/>
          <p:cNvSpPr/>
          <p:nvPr/>
        </p:nvSpPr>
        <p:spPr>
          <a:xfrm>
            <a:off x="719860" y="42780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Anti-Inflammatory vs. Natural Pro-Resolution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4"/>
          <p:cNvGrpSpPr/>
          <p:nvPr/>
        </p:nvGrpSpPr>
        <p:grpSpPr>
          <a:xfrm>
            <a:off x="802862" y="1770608"/>
            <a:ext cx="4228443" cy="5516018"/>
            <a:chOff x="0" y="-1"/>
            <a:chExt cx="4228442" cy="5516016"/>
          </a:xfrm>
        </p:grpSpPr>
        <p:pic>
          <p:nvPicPr>
            <p:cNvPr id="118" name="image2.jpeg" descr="Résultats de recherche d'images pour « hockey injury »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55" y="3758303"/>
              <a:ext cx="4226200" cy="1757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image3.jpeg" descr="Résultats de recherche d'images pour « examples inflammation concussion »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5971" t="0" r="0" b="0"/>
            <a:stretch>
              <a:fillRect/>
            </a:stretch>
          </p:blipFill>
          <p:spPr>
            <a:xfrm>
              <a:off x="2583525" y="10365"/>
              <a:ext cx="1644230" cy="1750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image4.jpeg" descr="Résultats de recherche d'images pour « sport injury football »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2"/>
              <a:ext cx="2482050" cy="1766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" name="Group 123"/>
            <p:cNvGrpSpPr/>
            <p:nvPr/>
          </p:nvGrpSpPr>
          <p:grpSpPr>
            <a:xfrm>
              <a:off x="3671" y="1890077"/>
              <a:ext cx="4224770" cy="1748196"/>
              <a:chOff x="0" y="0"/>
              <a:chExt cx="4224769" cy="1748195"/>
            </a:xfrm>
          </p:grpSpPr>
          <p:pic>
            <p:nvPicPr>
              <p:cNvPr id="121" name="image5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893844" y="0"/>
                <a:ext cx="2330926" cy="17481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2" name="image6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1" y="0"/>
                <a:ext cx="1748195" cy="17481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29" name="Group 129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125" name="Shape 125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30" name="Shape 130"/>
          <p:cNvSpPr/>
          <p:nvPr/>
        </p:nvSpPr>
        <p:spPr>
          <a:xfrm>
            <a:off x="704381" y="245034"/>
            <a:ext cx="6903799" cy="87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5000"/>
              </a:lnSpc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thread between Sport Injuries and Trauma</a:t>
            </a:r>
          </a:p>
        </p:txBody>
      </p:sp>
      <p:sp>
        <p:nvSpPr>
          <p:cNvPr id="131" name="Shape 131"/>
          <p:cNvSpPr/>
          <p:nvPr/>
        </p:nvSpPr>
        <p:spPr>
          <a:xfrm>
            <a:off x="6583928" y="3146910"/>
            <a:ext cx="4617717" cy="240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FF0000"/>
                </a:solidFill>
              </a:defRPr>
            </a:pPr>
            <a:r>
              <a:t>INFLAMMATION</a:t>
            </a:r>
          </a:p>
          <a:p>
            <a:pPr>
              <a:defRPr sz="1900">
                <a:solidFill>
                  <a:srgbClr val="808080"/>
                </a:solidFill>
              </a:defRPr>
            </a:pPr>
            <a:r>
              <a:t>is a unifying component of many of the diseases that afflict Western civilizations</a:t>
            </a:r>
          </a:p>
          <a:p>
            <a:pPr>
              <a:defRPr sz="1900">
                <a:solidFill>
                  <a:srgbClr val="808080"/>
                </a:solidFill>
              </a:defRPr>
            </a:pPr>
          </a:p>
          <a:p>
            <a:pPr>
              <a:defRPr sz="2400">
                <a:solidFill>
                  <a:srgbClr val="808080"/>
                </a:solidFill>
              </a:defRPr>
            </a:pPr>
            <a:r>
              <a:t>It is also a major contributor to the magnitude and persistence of sports injuries and traumas</a:t>
            </a:r>
          </a:p>
        </p:txBody>
      </p:sp>
      <p:sp>
        <p:nvSpPr>
          <p:cNvPr id="132" name="Shape 132"/>
          <p:cNvSpPr/>
          <p:nvPr/>
        </p:nvSpPr>
        <p:spPr>
          <a:xfrm>
            <a:off x="5227697" y="2489552"/>
            <a:ext cx="1061296" cy="3718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230"/>
                  <a:pt x="10800" y="514"/>
                </a:cubicBezTo>
                <a:lnTo>
                  <a:pt x="10800" y="10286"/>
                </a:lnTo>
                <a:cubicBezTo>
                  <a:pt x="10800" y="10570"/>
                  <a:pt x="15635" y="10800"/>
                  <a:pt x="21600" y="10800"/>
                </a:cubicBezTo>
                <a:cubicBezTo>
                  <a:pt x="15635" y="10800"/>
                  <a:pt x="10800" y="11030"/>
                  <a:pt x="10800" y="11314"/>
                </a:cubicBezTo>
                <a:lnTo>
                  <a:pt x="10800" y="21086"/>
                </a:lnTo>
                <a:cubicBezTo>
                  <a:pt x="10800" y="21370"/>
                  <a:pt x="5965" y="21600"/>
                  <a:pt x="0" y="21600"/>
                </a:cubicBezTo>
              </a:path>
            </a:pathLst>
          </a:custGeom>
          <a:ln w="57150">
            <a:solidFill>
              <a:srgbClr val="FF6600"/>
            </a:solidFill>
            <a:miter/>
          </a:ln>
        </p:spPr>
        <p:txBody>
          <a:bodyPr lIns="45718" tIns="45718" rIns="45718" bIns="45718" anchor="ctr"/>
          <a:lstStyle/>
          <a:p>
            <a:pPr algn="ctr"/>
          </a:p>
        </p:txBody>
      </p:sp>
      <p:sp>
        <p:nvSpPr>
          <p:cNvPr id="133" name="Shape 133"/>
          <p:cNvSpPr/>
          <p:nvPr/>
        </p:nvSpPr>
        <p:spPr>
          <a:xfrm>
            <a:off x="2236501" y="5010651"/>
            <a:ext cx="2696263" cy="6446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2236501" y="5010651"/>
            <a:ext cx="2684092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Post Traumatic Stress Disorders (PTSD)</a:t>
            </a:r>
          </a:p>
        </p:txBody>
      </p:sp>
      <p:sp>
        <p:nvSpPr>
          <p:cNvPr id="135" name="Shape 135"/>
          <p:cNvSpPr/>
          <p:nvPr/>
        </p:nvSpPr>
        <p:spPr>
          <a:xfrm>
            <a:off x="1304850" y="2926257"/>
            <a:ext cx="3055486" cy="91215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1484999" y="3047937"/>
            <a:ext cx="2732714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Traumatic Brain Injury (TBI) and Concussions</a:t>
            </a:r>
          </a:p>
        </p:txBody>
      </p:sp>
      <p:sp>
        <p:nvSpPr>
          <p:cNvPr id="137" name="Shape 137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0" name="Group 140"/>
          <p:cNvGrpSpPr/>
          <p:nvPr/>
        </p:nvGrpSpPr>
        <p:grpSpPr>
          <a:xfrm>
            <a:off x="795436" y="5553868"/>
            <a:ext cx="1489254" cy="761747"/>
            <a:chOff x="0" y="0"/>
            <a:chExt cx="1489252" cy="761745"/>
          </a:xfrm>
        </p:grpSpPr>
        <p:sp>
          <p:nvSpPr>
            <p:cNvPr id="138" name="Shape 138"/>
            <p:cNvSpPr/>
            <p:nvPr/>
          </p:nvSpPr>
          <p:spPr>
            <a:xfrm>
              <a:off x="-1" y="-1"/>
              <a:ext cx="1489253" cy="7617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218094" y="72190"/>
              <a:ext cx="1053062" cy="617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Sports Injuries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roup 481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477" name="Shape 477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482" name="Shape 482"/>
          <p:cNvSpPr/>
          <p:nvPr/>
        </p:nvSpPr>
        <p:spPr>
          <a:xfrm>
            <a:off x="719860" y="42780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SPMs vs. Omega-3 EPA and DHA</a:t>
            </a:r>
          </a:p>
        </p:txBody>
      </p:sp>
      <p:sp>
        <p:nvSpPr>
          <p:cNvPr id="483" name="Shape 483"/>
          <p:cNvSpPr/>
          <p:nvPr/>
        </p:nvSpPr>
        <p:spPr>
          <a:xfrm>
            <a:off x="714491" y="1867199"/>
            <a:ext cx="9817736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31767" indent="-231767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200">
                <a:solidFill>
                  <a:srgbClr val="808080"/>
                </a:solidFill>
              </a:defRPr>
            </a:pPr>
            <a:r>
              <a:t>EPA and DHA are converted to SPMs through an enzymatic process.</a:t>
            </a:r>
          </a:p>
          <a:p>
            <a:pPr marL="231767" indent="-231767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200">
                <a:solidFill>
                  <a:srgbClr val="808080"/>
                </a:solidFill>
              </a:defRPr>
            </a:pPr>
            <a:r>
              <a:t>This conversion may be compromised or decreased due to physical stress or abuse of anti-inflammatory drugs (i.e. NSAIDs), therefore delaying the process of resolving inflammation naturally.</a:t>
            </a:r>
          </a:p>
        </p:txBody>
      </p:sp>
      <p:sp>
        <p:nvSpPr>
          <p:cNvPr id="484" name="Shape 484"/>
          <p:cNvSpPr/>
          <p:nvPr/>
        </p:nvSpPr>
        <p:spPr>
          <a:xfrm>
            <a:off x="7869649" y="3685752"/>
            <a:ext cx="2559633" cy="2831059"/>
          </a:xfrm>
          <a:prstGeom prst="rect">
            <a:avLst/>
          </a:prstGeom>
          <a:solidFill>
            <a:srgbClr val="FF99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5" name="Shape 485"/>
          <p:cNvSpPr/>
          <p:nvPr/>
        </p:nvSpPr>
        <p:spPr>
          <a:xfrm>
            <a:off x="7902495" y="3960026"/>
            <a:ext cx="2526789" cy="240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b="1" sz="2200">
                <a:solidFill>
                  <a:srgbClr val="FFFFFF"/>
                </a:solidFill>
              </a:defRPr>
            </a:pPr>
            <a:r>
              <a:t>SPM and SPM direct precursors </a:t>
            </a:r>
            <a:r>
              <a:rPr b="0"/>
              <a:t>are the most potent agents for natural inflammation resolution.</a:t>
            </a:r>
          </a:p>
        </p:txBody>
      </p:sp>
      <p:sp>
        <p:nvSpPr>
          <p:cNvPr id="486" name="Shape 486"/>
          <p:cNvSpPr/>
          <p:nvPr/>
        </p:nvSpPr>
        <p:spPr>
          <a:xfrm>
            <a:off x="6441104" y="3679359"/>
            <a:ext cx="951918" cy="2831618"/>
          </a:xfrm>
          <a:prstGeom prst="rect">
            <a:avLst/>
          </a:prstGeom>
          <a:gradFill>
            <a:gsLst>
              <a:gs pos="0">
                <a:srgbClr val="E3AB00"/>
              </a:gs>
              <a:gs pos="23000">
                <a:srgbClr val="E3AB00"/>
              </a:gs>
              <a:gs pos="69000">
                <a:srgbClr val="BF9000"/>
              </a:gs>
              <a:gs pos="97000">
                <a:srgbClr val="B386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05" name="Group 505"/>
          <p:cNvGrpSpPr/>
          <p:nvPr/>
        </p:nvGrpSpPr>
        <p:grpSpPr>
          <a:xfrm>
            <a:off x="977257" y="3653936"/>
            <a:ext cx="6631908" cy="3622757"/>
            <a:chOff x="0" y="0"/>
            <a:chExt cx="6631907" cy="3622755"/>
          </a:xfrm>
        </p:grpSpPr>
        <p:sp>
          <p:nvSpPr>
            <p:cNvPr id="487" name="Shape 487"/>
            <p:cNvSpPr/>
            <p:nvPr/>
          </p:nvSpPr>
          <p:spPr>
            <a:xfrm>
              <a:off x="713163" y="31815"/>
              <a:ext cx="4769907" cy="2841601"/>
            </a:xfrm>
            <a:prstGeom prst="rect">
              <a:avLst/>
            </a:prstGeom>
            <a:gradFill flip="none" rotWithShape="1">
              <a:gsLst>
                <a:gs pos="0">
                  <a:srgbClr val="F8CBAD"/>
                </a:gs>
                <a:gs pos="46000">
                  <a:srgbClr val="EE843B"/>
                </a:gs>
                <a:gs pos="100000">
                  <a:srgbClr val="9E480E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8" name="Shape 488"/>
            <p:cNvSpPr/>
            <p:nvPr/>
          </p:nvSpPr>
          <p:spPr>
            <a:xfrm>
              <a:off x="705239" y="2862874"/>
              <a:ext cx="5757336" cy="1"/>
            </a:xfrm>
            <a:prstGeom prst="line">
              <a:avLst/>
            </a:prstGeom>
            <a:noFill/>
            <a:ln w="38100" cap="flat">
              <a:solidFill>
                <a:srgbClr val="A6A6A6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772971" y="2862873"/>
              <a:ext cx="704852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Fish</a:t>
              </a:r>
            </a:p>
          </p:txBody>
        </p:sp>
        <p:sp>
          <p:nvSpPr>
            <p:cNvPr id="490" name="Shape 490"/>
            <p:cNvSpPr/>
            <p:nvPr/>
          </p:nvSpPr>
          <p:spPr>
            <a:xfrm rot="16200000">
              <a:off x="-939856" y="1177793"/>
              <a:ext cx="2479148" cy="59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700"/>
              </a:lvl1pPr>
            </a:lstStyle>
            <a:p>
              <a:pPr/>
              <a:r>
                <a:t>Inflammation Resolution Capability</a:t>
              </a:r>
            </a:p>
          </p:txBody>
        </p:sp>
        <p:sp>
          <p:nvSpPr>
            <p:cNvPr id="491" name="Shape 491"/>
            <p:cNvSpPr/>
            <p:nvPr/>
          </p:nvSpPr>
          <p:spPr>
            <a:xfrm flipV="1">
              <a:off x="705238" y="9605"/>
              <a:ext cx="3" cy="2853271"/>
            </a:xfrm>
            <a:prstGeom prst="line">
              <a:avLst/>
            </a:prstGeom>
            <a:noFill/>
            <a:ln w="38100" cap="flat">
              <a:solidFill>
                <a:srgbClr val="A6A6A6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489627" y="2862874"/>
              <a:ext cx="818309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Fish Oil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2343187" y="2851205"/>
              <a:ext cx="704852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O-3</a:t>
              </a:r>
            </a:p>
          </p:txBody>
        </p:sp>
        <p:sp>
          <p:nvSpPr>
            <p:cNvPr id="494" name="Shape 494"/>
            <p:cNvSpPr/>
            <p:nvPr/>
          </p:nvSpPr>
          <p:spPr>
            <a:xfrm>
              <a:off x="3012409" y="2862873"/>
              <a:ext cx="1205986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EPA/DHA</a:t>
              </a:r>
            </a:p>
          </p:txBody>
        </p:sp>
        <p:sp>
          <p:nvSpPr>
            <p:cNvPr id="495" name="Shape 495"/>
            <p:cNvSpPr/>
            <p:nvPr/>
          </p:nvSpPr>
          <p:spPr>
            <a:xfrm>
              <a:off x="4400523" y="2851205"/>
              <a:ext cx="1008072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>
                  <a:solidFill>
                    <a:srgbClr val="C00000"/>
                  </a:solidFill>
                </a:defRPr>
              </a:lvl1pPr>
            </a:lstStyle>
            <a:p>
              <a:pPr/>
              <a:r>
                <a:t>SPMs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5500544" y="2879807"/>
              <a:ext cx="1131363" cy="74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ct val="85000"/>
                </a:lnSpc>
                <a:defRPr sz="1600"/>
              </a:pPr>
              <a:r>
                <a:t>MaR1, RvD1,</a:t>
              </a:r>
            </a:p>
            <a:p>
              <a:pPr>
                <a:lnSpc>
                  <a:spcPct val="85000"/>
                </a:lnSpc>
                <a:defRPr sz="1600"/>
              </a:pPr>
              <a:r>
                <a:t>Etc. </a:t>
              </a:r>
            </a:p>
          </p:txBody>
        </p:sp>
        <p:sp>
          <p:nvSpPr>
            <p:cNvPr id="497" name="Shape 497"/>
            <p:cNvSpPr/>
            <p:nvPr/>
          </p:nvSpPr>
          <p:spPr>
            <a:xfrm flipH="1">
              <a:off x="1477820" y="9604"/>
              <a:ext cx="3" cy="2870204"/>
            </a:xfrm>
            <a:prstGeom prst="line">
              <a:avLst/>
            </a:prstGeom>
            <a:noFill/>
            <a:ln w="28575" cap="flat">
              <a:solidFill>
                <a:srgbClr val="A6A6A6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98" name="Shape 498"/>
            <p:cNvSpPr/>
            <p:nvPr/>
          </p:nvSpPr>
          <p:spPr>
            <a:xfrm flipH="1">
              <a:off x="4285564" y="415"/>
              <a:ext cx="2" cy="2870204"/>
            </a:xfrm>
            <a:prstGeom prst="line">
              <a:avLst/>
            </a:prstGeom>
            <a:noFill/>
            <a:ln w="28575" cap="flat">
              <a:solidFill>
                <a:srgbClr val="A6A6A6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99" name="Shape 499"/>
            <p:cNvSpPr/>
            <p:nvPr/>
          </p:nvSpPr>
          <p:spPr>
            <a:xfrm flipH="1">
              <a:off x="5455921" y="3123"/>
              <a:ext cx="3" cy="2870204"/>
            </a:xfrm>
            <a:prstGeom prst="line">
              <a:avLst/>
            </a:prstGeom>
            <a:noFill/>
            <a:ln w="28575" cap="flat">
              <a:solidFill>
                <a:srgbClr val="A6A6A6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742954" y="31814"/>
              <a:ext cx="694158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Food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1999000" y="-1"/>
              <a:ext cx="2100710" cy="59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Standard Dietary </a:t>
              </a:r>
              <a:r>
                <a:rPr sz="1600"/>
                <a:t>Supplements</a:t>
              </a:r>
            </a:p>
          </p:txBody>
        </p:sp>
        <p:sp>
          <p:nvSpPr>
            <p:cNvPr id="502" name="Shape 502"/>
            <p:cNvSpPr/>
            <p:nvPr/>
          </p:nvSpPr>
          <p:spPr>
            <a:xfrm>
              <a:off x="4238173" y="31814"/>
              <a:ext cx="1366808" cy="59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Specialized </a:t>
              </a:r>
              <a:r>
                <a:rPr sz="1600"/>
                <a:t>Nutrition</a:t>
              </a:r>
            </a:p>
          </p:txBody>
        </p:sp>
        <p:sp>
          <p:nvSpPr>
            <p:cNvPr id="503" name="Shape 503"/>
            <p:cNvSpPr/>
            <p:nvPr/>
          </p:nvSpPr>
          <p:spPr>
            <a:xfrm>
              <a:off x="5639179" y="31814"/>
              <a:ext cx="801443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Drugs</a:t>
              </a:r>
            </a:p>
          </p:txBody>
        </p:sp>
        <p:sp>
          <p:nvSpPr>
            <p:cNvPr id="504" name="Shape 504"/>
            <p:cNvSpPr/>
            <p:nvPr/>
          </p:nvSpPr>
          <p:spPr>
            <a:xfrm>
              <a:off x="772971" y="417523"/>
              <a:ext cx="5414574" cy="215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fill="norm" stroke="1" extrusionOk="0">
                  <a:moveTo>
                    <a:pt x="0" y="20200"/>
                  </a:moveTo>
                  <a:cubicBezTo>
                    <a:pt x="2302" y="20900"/>
                    <a:pt x="4603" y="21600"/>
                    <a:pt x="8203" y="18233"/>
                  </a:cubicBezTo>
                  <a:cubicBezTo>
                    <a:pt x="11803" y="14867"/>
                    <a:pt x="16702" y="7433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06" name="Shape 506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type="title"/>
          </p:nvPr>
        </p:nvSpPr>
        <p:spPr>
          <a:xfrm>
            <a:off x="785266" y="387944"/>
            <a:ext cx="9851530" cy="140841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9" name="Shape 509"/>
          <p:cNvSpPr/>
          <p:nvPr>
            <p:ph type="body" idx="1"/>
          </p:nvPr>
        </p:nvSpPr>
        <p:spPr>
          <a:xfrm>
            <a:off x="785266" y="1939725"/>
            <a:ext cx="9851530" cy="46232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grpSp>
        <p:nvGrpSpPr>
          <p:cNvPr id="516" name="Group 516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grpSp>
          <p:nvGrpSpPr>
            <p:cNvPr id="512" name="Group 512"/>
            <p:cNvGrpSpPr/>
            <p:nvPr/>
          </p:nvGrpSpPr>
          <p:grpSpPr>
            <a:xfrm>
              <a:off x="1" y="17641"/>
              <a:ext cx="8607429" cy="1487981"/>
              <a:chOff x="0" y="0"/>
              <a:chExt cx="8607428" cy="1487980"/>
            </a:xfrm>
          </p:grpSpPr>
          <p:sp>
            <p:nvSpPr>
              <p:cNvPr id="510" name="Shape 510"/>
              <p:cNvSpPr/>
              <p:nvPr/>
            </p:nvSpPr>
            <p:spPr>
              <a:xfrm>
                <a:off x="-1" y="-1"/>
                <a:ext cx="8607430" cy="1487982"/>
              </a:xfrm>
              <a:prstGeom prst="rect">
                <a:avLst/>
              </a:prstGeom>
              <a:solidFill>
                <a:srgbClr val="CC35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4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1" name="Shape 511"/>
              <p:cNvSpPr/>
              <p:nvPr/>
            </p:nvSpPr>
            <p:spPr>
              <a:xfrm>
                <a:off x="-1" y="399821"/>
                <a:ext cx="8607430" cy="688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Why Not Just Take Omega 3?</a:t>
                </a:r>
              </a:p>
            </p:txBody>
          </p:sp>
        </p:grpSp>
        <p:sp>
          <p:nvSpPr>
            <p:cNvPr id="513" name="Shape 513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4" name="Shape 514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5" name="Shape 515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pic>
        <p:nvPicPr>
          <p:cNvPr id="517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451246"/>
            <a:ext cx="11417304" cy="7510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type="title"/>
          </p:nvPr>
        </p:nvSpPr>
        <p:spPr>
          <a:xfrm>
            <a:off x="785266" y="387944"/>
            <a:ext cx="9851530" cy="140841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0" name="Shape 520"/>
          <p:cNvSpPr/>
          <p:nvPr>
            <p:ph type="body" idx="1"/>
          </p:nvPr>
        </p:nvSpPr>
        <p:spPr>
          <a:xfrm>
            <a:off x="785266" y="1939725"/>
            <a:ext cx="9851530" cy="4623299"/>
          </a:xfrm>
          <a:prstGeom prst="rect">
            <a:avLst/>
          </a:prstGeom>
        </p:spPr>
        <p:txBody>
          <a:bodyPr/>
          <a:lstStyle/>
          <a:p>
            <a:pPr/>
            <a:r>
              <a:t>Found in body fluids </a:t>
            </a:r>
          </a:p>
        </p:txBody>
      </p:sp>
      <p:pic>
        <p:nvPicPr>
          <p:cNvPr id="521" name="image24.png" descr="SPM's in body flu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5248" y="1451246"/>
            <a:ext cx="7302052" cy="58258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8" name="Group 528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grpSp>
          <p:nvGrpSpPr>
            <p:cNvPr id="524" name="Group 524"/>
            <p:cNvGrpSpPr/>
            <p:nvPr/>
          </p:nvGrpSpPr>
          <p:grpSpPr>
            <a:xfrm>
              <a:off x="0" y="0"/>
              <a:ext cx="8607429" cy="1487981"/>
              <a:chOff x="0" y="0"/>
              <a:chExt cx="8607428" cy="1487980"/>
            </a:xfrm>
          </p:grpSpPr>
          <p:sp>
            <p:nvSpPr>
              <p:cNvPr id="522" name="Shape 522"/>
              <p:cNvSpPr/>
              <p:nvPr/>
            </p:nvSpPr>
            <p:spPr>
              <a:xfrm>
                <a:off x="-1" y="-1"/>
                <a:ext cx="8607430" cy="1487982"/>
              </a:xfrm>
              <a:prstGeom prst="rect">
                <a:avLst/>
              </a:prstGeom>
              <a:solidFill>
                <a:srgbClr val="CC35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4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3" name="Shape 523"/>
              <p:cNvSpPr/>
              <p:nvPr/>
            </p:nvSpPr>
            <p:spPr>
              <a:xfrm>
                <a:off x="-1" y="399821"/>
                <a:ext cx="8607430" cy="688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Are SPM’s Safe?</a:t>
                </a:r>
              </a:p>
            </p:txBody>
          </p:sp>
        </p:grpSp>
        <p:sp>
          <p:nvSpPr>
            <p:cNvPr id="525" name="Shape 525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6" name="Shape 526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7" name="Shape 527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roup 534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530" name="Shape 530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1" name="Shape 531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2" name="Shape 532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3" name="Shape 533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35" name="Shape 535"/>
          <p:cNvSpPr/>
          <p:nvPr/>
        </p:nvSpPr>
        <p:spPr>
          <a:xfrm>
            <a:off x="719860" y="1846887"/>
            <a:ext cx="9587924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>
                <a:solidFill>
                  <a:srgbClr val="808080"/>
                </a:solidFill>
              </a:defRPr>
            </a:lvl1pPr>
          </a:lstStyle>
          <a:p>
            <a:pPr/>
            <a:r>
              <a:t>Clinical evidence demonstrates Omega-3 EPA and DHA provides benefits in the following situations related to sports and trauma:</a:t>
            </a:r>
          </a:p>
        </p:txBody>
      </p:sp>
      <p:graphicFrame>
        <p:nvGraphicFramePr>
          <p:cNvPr id="536" name="Table 536"/>
          <p:cNvGraphicFramePr/>
          <p:nvPr/>
        </p:nvGraphicFramePr>
        <p:xfrm>
          <a:off x="793712" y="2598060"/>
          <a:ext cx="9929706" cy="33999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010149"/>
                <a:gridCol w="2044931"/>
                <a:gridCol w="3948545"/>
                <a:gridCol w="2926080"/>
              </a:tblGrid>
              <a:tr h="339088"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Product</a:t>
                      </a:r>
                    </a:p>
                  </a:txBody>
                  <a:tcPr marL="45720" marR="45720" marT="45720" marB="45720" anchor="ctr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Conditions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Observations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References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solidFill>
                      <a:srgbClr val="FF9933"/>
                    </a:solidFill>
                  </a:tcPr>
                </a:tc>
              </a:tr>
              <a:tr h="500497"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DHA-rich fish oil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Acute exercise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Reduces markers of muscle damage, inflammatory disturbances and neutrophil death induced by acute exercise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Marques CG et al, Appl Physio Nutr Metab. 2015; 40:596-604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Omega-3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Neuromuscular function and performance in male athletes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Improves peripheral neuromuscular function, aspects of fatigue and neuromuscular function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Lewis EJH et al,  J Int Soc Sports Nutr. 2015; 12:28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DHA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Training and acute exercise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Exercise and DHA act synergistically and promote anti-inflammatory marker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Capo X. et al, J Int Soc Sports Nutr. 2016; 13:16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EPA &amp; DHA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Eccentric contractions-induced muscle damage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Attenuates strength loss and limited range of motion after exercice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Tsuchiya T et al, Eur J Apli Physiol. 2016; 116: 1179-1188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DHA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Head trauma in American Football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Suggests a neuroprotective effect of DHA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Olivier JM et al, Med &amp; Science in Sports &amp; Exc. 2016; 974-982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Omega-3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Depression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Suggests an antidepressant efficacy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Lin P-Y et al, J Clin Psychiatry. 2007:1056-1061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High EPA</a:t>
                      </a:r>
                    </a:p>
                  </a:txBody>
                  <a:tcPr marL="45720" marR="45720" marT="45720" marB="45720" anchor="t" anchorCtr="0" horzOverflow="overflow">
                    <a:lnL w="6350">
                      <a:solidFill>
                        <a:schemeClr val="accent3"/>
                      </a:solidFill>
                      <a:miter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Exercise-induced muscle damage (EIMD)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Ameliorates the functional changes following EIMD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Jakeman JR et al, Eur J Appl Physiol. 2017; 117(3):575-582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6350">
                      <a:solidFill>
                        <a:schemeClr val="accent3"/>
                      </a:solidFill>
                      <a:miter/>
                    </a:lnR>
                    <a:lnT w="6350">
                      <a:solidFill>
                        <a:schemeClr val="accent3"/>
                      </a:solidFill>
                      <a:miter/>
                    </a:lnT>
                    <a:lnB w="6350">
                      <a:solidFill>
                        <a:schemeClr val="accent3"/>
                      </a:solidFill>
                      <a:miter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7" name="Shape 537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8" name="Shape 538"/>
          <p:cNvSpPr/>
          <p:nvPr/>
        </p:nvSpPr>
        <p:spPr>
          <a:xfrm>
            <a:off x="719860" y="42780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Clinical Evidence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1" name="Shape 5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67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 Bone marrow macrophages stimulate skeletal wound repair and osteoblastic formation</a:t>
            </a: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67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-LCMS revealed higher levels of SPM’s in bone marrow relative to the spleen</a:t>
            </a: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67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-Parathyroid hormone increased SPM levels including resolvin in bone marrow.</a:t>
            </a: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67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-Human and Murine primary macrophages efferocytosed apoptotic osteoblasts in vitro which is enhanced by RvD1 and RvD2</a:t>
            </a: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67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-Contribute to a feedback system for resolution of inflammation and maintenance of skeletal homeostasis </a:t>
            </a: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75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75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75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75">
                <a:solidFill>
                  <a:srgbClr val="14141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Cutting Edge: Parathyroid Hormone Facilitates Macrophage Efferocytosis in Bone Marrow via Proresolving Mediators Resolvin D1 and Resolvin D2</a:t>
            </a: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75">
                <a:latin typeface="+mn-lt"/>
                <a:ea typeface="+mn-ea"/>
                <a:cs typeface="+mn-cs"/>
                <a:sym typeface="Helvetica"/>
              </a:defRPr>
            </a:pPr>
            <a:r>
              <a:t>Laurie K. McCauley, Jesmond Dalli, Amy J. Koh, Nan Chiang and Charles N. Serhan</a:t>
            </a:r>
          </a:p>
          <a:p>
            <a:pPr marL="0" indent="0" defTabSz="38404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8">
                <a:latin typeface="+mn-lt"/>
                <a:ea typeface="+mn-ea"/>
                <a:cs typeface="+mn-cs"/>
                <a:sym typeface="Helvetica"/>
              </a:defRPr>
            </a:pPr>
            <a:r>
              <a:t>J Immunol July 1, 2014, 193 (1) 26-29; DOI: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https://doi.org/10.4049/jimmunol.1301945</a:t>
            </a:r>
          </a:p>
        </p:txBody>
      </p:sp>
      <p:grpSp>
        <p:nvGrpSpPr>
          <p:cNvPr id="547" name="Group 547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542" name="Shape 542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3" name="Shape 543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4" name="Shape 544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5" name="Shape 545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  <p:sp>
          <p:nvSpPr>
            <p:cNvPr id="546" name="Shape 546"/>
            <p:cNvSpPr/>
            <p:nvPr/>
          </p:nvSpPr>
          <p:spPr>
            <a:xfrm>
              <a:off x="1223135" y="564921"/>
              <a:ext cx="6229124" cy="485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2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Parathyroid and SPM Production in Bone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4169" indent="-184169" defTabSz="736684">
              <a:spcBef>
                <a:spcPts val="700"/>
              </a:spcBef>
              <a:defRPr sz="292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Human periodontal ligament stem cells biosynthesize SPM’s including Resolvin D1, D2, D5, and D6</a:t>
            </a:r>
          </a:p>
          <a:p>
            <a:pPr marL="184169" indent="-184169" defTabSz="736684">
              <a:spcBef>
                <a:spcPts val="700"/>
              </a:spcBef>
              <a:defRPr sz="292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also synthesize protection D1, Maresins and LXA4 in addition to PG E2</a:t>
            </a:r>
          </a:p>
          <a:p>
            <a:pPr marL="184169" indent="-184169" defTabSz="736684">
              <a:spcBef>
                <a:spcPts val="700"/>
              </a:spcBef>
              <a:defRPr sz="292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LXA4 significantly enhanced proliferation, migration and wound healing capacity of human periodontal ligament stem cells.</a:t>
            </a:r>
          </a:p>
          <a:p>
            <a:pPr marL="184169" indent="-184169" defTabSz="736684">
              <a:spcBef>
                <a:spcPts val="700"/>
              </a:spcBef>
              <a:defRPr sz="292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Promote resolution of inflammation and increase bacterial killing</a:t>
            </a:r>
          </a:p>
          <a:p>
            <a:pPr marL="184169" indent="-184169" defTabSz="736684">
              <a:spcBef>
                <a:spcPts val="700"/>
              </a:spcBef>
              <a:defRPr sz="17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Cianci E.  Human Periodontal Stem Cells Release Specialize Proresolving Mediators and Carry Immunomodulatory and Propelling Properties Regulated by Lipoxins.  STEM CELLS TRANSI MED.  2016 JAN;5(1):20-32. </a:t>
            </a:r>
          </a:p>
        </p:txBody>
      </p:sp>
      <p:grpSp>
        <p:nvGrpSpPr>
          <p:cNvPr id="555" name="Group 555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551" name="Shape 551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2" name="Shape 552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3" name="Shape 553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4" name="Shape 554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56" name="Shape 556"/>
          <p:cNvSpPr/>
          <p:nvPr/>
        </p:nvSpPr>
        <p:spPr>
          <a:xfrm>
            <a:off x="727833" y="446951"/>
            <a:ext cx="6271205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SPM’S ARE RELEASED BY STEM CELLS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roup 562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0" name="Shape 560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1" name="Shape 561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63" name="Shape 563"/>
          <p:cNvSpPr/>
          <p:nvPr/>
        </p:nvSpPr>
        <p:spPr>
          <a:xfrm>
            <a:off x="703234" y="2005297"/>
            <a:ext cx="10617960" cy="522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Sports injuries are often treated with anti-inflammatory drugs (NSAIDs) . 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Prolonged sports activity can provoke inflammation which can be mild, severe, sub-acute or chronic which may </a:t>
            </a:r>
            <a:r>
              <a:t>impair</a:t>
            </a:r>
            <a:r>
              <a:t> performance and </a:t>
            </a:r>
            <a:r>
              <a:t>lessen available training time</a:t>
            </a:r>
            <a:r>
              <a:t>.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Injury-induced inflammation initially acts as a host defense mechanism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Abuse of anti-inflammatory drugs (NSAIDs) to treat this injury-induced inflammation inhibit the natural creation of SPMs by the body, therefore creating an immune function </a:t>
            </a:r>
            <a:r>
              <a:t>im</a:t>
            </a:r>
            <a:r>
              <a:t>balance.  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The timing of the protective function of the inflammatory response is vital, since chronic inflammation is associated with progressive cell loss and toxicity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Enhancing SPM production, both endogenous and exogenous, represents a valuable target in shifting the balance of inflammatory processes from inflammation-driven to inflammation-resolving conditions</a:t>
            </a:r>
          </a:p>
          <a:p>
            <a:pPr marL="228592" indent="-228592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000">
                <a:solidFill>
                  <a:srgbClr val="808080"/>
                </a:solidFill>
              </a:defRPr>
            </a:pPr>
            <a:r>
              <a:t>Enhancing SPM production, both  endogenous  and exogenous, can help prolong exercise time, intensity of training, overall performance and reduce rec</a:t>
            </a:r>
            <a:r>
              <a:t>overy</a:t>
            </a:r>
            <a:r>
              <a:t> time from injury and severity </a:t>
            </a:r>
            <a:r>
              <a:t>of sympotoms </a:t>
            </a:r>
            <a:r>
              <a:t>without the use of anti-inflammatory drugs or prohibited strength enhancing substances.</a:t>
            </a:r>
          </a:p>
        </p:txBody>
      </p:sp>
      <p:sp>
        <p:nvSpPr>
          <p:cNvPr id="564" name="Shape 564"/>
          <p:cNvSpPr/>
          <p:nvPr>
            <p:ph type="sldNum" sz="quarter" idx="4294967295"/>
          </p:nvPr>
        </p:nvSpPr>
        <p:spPr>
          <a:xfrm>
            <a:off x="10386134" y="6825674"/>
            <a:ext cx="25066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5" name="Shape 565"/>
          <p:cNvSpPr/>
          <p:nvPr/>
        </p:nvSpPr>
        <p:spPr>
          <a:xfrm>
            <a:off x="719860" y="427809"/>
            <a:ext cx="788840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6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142" name="Shape 142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47" name="Shape 147"/>
          <p:cNvSpPr/>
          <p:nvPr/>
        </p:nvSpPr>
        <p:spPr>
          <a:xfrm>
            <a:off x="704382" y="435235"/>
            <a:ext cx="7674848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Role of inflammation in Concussion / TBI</a:t>
            </a:r>
          </a:p>
        </p:txBody>
      </p:sp>
      <p:pic>
        <p:nvPicPr>
          <p:cNvPr id="148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230" y="1963198"/>
            <a:ext cx="7382407" cy="47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798916" y="6937278"/>
            <a:ext cx="3327675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solidFill>
                  <a:srgbClr val="808080"/>
                </a:solidFill>
              </a:defRPr>
            </a:lvl1pPr>
          </a:lstStyle>
          <a:p>
            <a:pPr/>
            <a:r>
              <a:t>From Barrett EC et al, Adv Nutr. 2014; 5(3):268-277</a:t>
            </a:r>
          </a:p>
        </p:txBody>
      </p:sp>
      <p:sp>
        <p:nvSpPr>
          <p:cNvPr id="150" name="Shape 150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6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57" name="Shape 157"/>
          <p:cNvSpPr/>
          <p:nvPr/>
        </p:nvSpPr>
        <p:spPr>
          <a:xfrm>
            <a:off x="704382" y="230270"/>
            <a:ext cx="10497017" cy="892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Scientific Evidence relating Inflammation</a:t>
            </a:r>
            <a:br/>
            <a:r>
              <a:t>to Concussions and TBI</a:t>
            </a:r>
          </a:p>
        </p:txBody>
      </p:sp>
      <p:graphicFrame>
        <p:nvGraphicFramePr>
          <p:cNvPr id="158" name="Table 158"/>
          <p:cNvGraphicFramePr/>
          <p:nvPr/>
        </p:nvGraphicFramePr>
        <p:xfrm>
          <a:off x="890403" y="2318355"/>
          <a:ext cx="9840037" cy="396043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944954"/>
                <a:gridCol w="4950231"/>
                <a:gridCol w="2944851"/>
              </a:tblGrid>
              <a:tr h="344307"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900">
                          <a:solidFill>
                            <a:srgbClr val="FFFFFF"/>
                          </a:solidFill>
                        </a:rPr>
                        <a:t>Conditions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900">
                          <a:solidFill>
                            <a:srgbClr val="FFFFFF"/>
                          </a:solidFill>
                        </a:rPr>
                        <a:t>Relation with chronic inflammation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900">
                          <a:solidFill>
                            <a:srgbClr val="FFFFFF"/>
                          </a:solidFill>
                        </a:rPr>
                        <a:t>References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1129325">
                <a:tc rowSpan="3"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b="1" sz="1900">
                          <a:solidFill>
                            <a:srgbClr val="808080"/>
                          </a:solidFill>
                        </a:rPr>
                        <a:t>Concussion &amp; Traumatic Brain Injury (TBI)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72722">
                        <a:defRPr sz="1900" u="sng">
                          <a:solidFill>
                            <a:srgbClr val="808080"/>
                          </a:solidFill>
                        </a:defRPr>
                      </a:pPr>
                      <a:r>
                        <a:t>Inflammation appears to be the underlying factor behind the symptoms of traumatic brain injury</a:t>
                      </a:r>
                      <a:r>
                        <a:rPr u="none"/>
                        <a:t>, it is common among virtually every symptom of post-concussion syndromes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700">
                          <a:solidFill>
                            <a:srgbClr val="808080"/>
                          </a:solidFill>
                        </a:rPr>
                        <a:t>Rathbone ATL. et al, Brain, Behavior and Immunity 2015; 46:1-332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29325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856610">
                        <a:defRPr sz="1900">
                          <a:solidFill>
                            <a:srgbClr val="808080"/>
                          </a:solidFill>
                        </a:defRPr>
                      </a:pPr>
                      <a:r>
                        <a:t>Emerging experimental work demonstrates that </a:t>
                      </a:r>
                      <a:r>
                        <a:rPr u="sng"/>
                        <a:t>persistent neuroinflammation can cause progressive neurodegeneration</a:t>
                      </a:r>
                      <a:r>
                        <a:t> that may be treatable even weeks after traumatic injury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700">
                          <a:solidFill>
                            <a:srgbClr val="808080"/>
                          </a:solidFill>
                        </a:rPr>
                        <a:t>Faden AI et al, Br J Pharmacol 2016; 173(4): 681-691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57481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856610">
                        <a:defRPr sz="1900" u="sng">
                          <a:solidFill>
                            <a:srgbClr val="808080"/>
                          </a:solidFill>
                        </a:defRPr>
                      </a:pPr>
                      <a:r>
                        <a:t>Neuroinflammation contributes to tau </a:t>
                      </a:r>
                      <a:r>
                        <a:rPr u="none"/>
                        <a:t>(a major driver of cognitive decline) </a:t>
                      </a:r>
                      <a:r>
                        <a:t>accumulation</a:t>
                      </a:r>
                      <a:r>
                        <a:rPr u="none"/>
                        <a:t> in chronic traumatic encephalopathy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700">
                          <a:solidFill>
                            <a:srgbClr val="808080"/>
                          </a:solidFill>
                        </a:rPr>
                        <a:t>Cherry JD et al, Acta Neuropathol Commun 2016; 4(1):112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9" name="Shape 159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8.jpeg" descr="Résultats de recherche d'images pour « inflammation and PTSD »"/>
          <p:cNvPicPr>
            <a:picLocks noChangeAspect="1"/>
          </p:cNvPicPr>
          <p:nvPr/>
        </p:nvPicPr>
        <p:blipFill>
          <a:blip r:embed="rId2">
            <a:extLst/>
          </a:blip>
          <a:srcRect l="10179" t="0" r="11434" b="24256"/>
          <a:stretch>
            <a:fillRect/>
          </a:stretch>
        </p:blipFill>
        <p:spPr>
          <a:xfrm>
            <a:off x="447259" y="1675758"/>
            <a:ext cx="6818246" cy="52213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oup 166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67" name="Shape 167"/>
          <p:cNvSpPr/>
          <p:nvPr/>
        </p:nvSpPr>
        <p:spPr>
          <a:xfrm>
            <a:off x="704382" y="435235"/>
            <a:ext cx="7674848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Role of inflammation in PTSD</a:t>
            </a:r>
          </a:p>
        </p:txBody>
      </p:sp>
      <p:sp>
        <p:nvSpPr>
          <p:cNvPr id="168" name="Shape 168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9" name="Shape 169"/>
          <p:cNvSpPr/>
          <p:nvPr/>
        </p:nvSpPr>
        <p:spPr>
          <a:xfrm>
            <a:off x="1196089" y="6985941"/>
            <a:ext cx="4785316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100">
                <a:solidFill>
                  <a:srgbClr val="808080"/>
                </a:solidFill>
              </a:defRPr>
            </a:pPr>
            <a:r>
              <a:t>From Michopoulos et al,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Neuropsychopharmacology.</a:t>
            </a:r>
            <a:r>
              <a:t> 2017 Jan;42(1):254-27</a:t>
            </a:r>
          </a:p>
        </p:txBody>
      </p:sp>
      <p:sp>
        <p:nvSpPr>
          <p:cNvPr id="170" name="Shape 170"/>
          <p:cNvSpPr/>
          <p:nvPr/>
        </p:nvSpPr>
        <p:spPr>
          <a:xfrm>
            <a:off x="7478362" y="2967451"/>
            <a:ext cx="3746904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808080"/>
                </a:solidFill>
              </a:defRPr>
            </a:lvl1pPr>
          </a:lstStyle>
          <a:p>
            <a:pPr/>
            <a:r>
              <a:t>Available data suggest that targeting inflammation may serve as a therapeutic target for treating fear- and anxiety-based disorders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6"/>
          <p:cNvGrpSpPr/>
          <p:nvPr/>
        </p:nvGrpSpPr>
        <p:grpSpPr>
          <a:xfrm>
            <a:off x="-3" y="-17641"/>
            <a:ext cx="11422069" cy="1823806"/>
            <a:chOff x="0" y="0"/>
            <a:chExt cx="11422067" cy="1823805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77" name="Shape 177"/>
          <p:cNvSpPr/>
          <p:nvPr/>
        </p:nvSpPr>
        <p:spPr>
          <a:xfrm>
            <a:off x="704382" y="230270"/>
            <a:ext cx="10497017" cy="892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Scientific Evidence indicating of the Importance </a:t>
            </a:r>
            <a:br/>
            <a:r>
              <a:t>of Inflammation in Traumas</a:t>
            </a:r>
          </a:p>
        </p:txBody>
      </p:sp>
      <p:graphicFrame>
        <p:nvGraphicFramePr>
          <p:cNvPr id="178" name="Table 178"/>
          <p:cNvGraphicFramePr/>
          <p:nvPr/>
        </p:nvGraphicFramePr>
        <p:xfrm>
          <a:off x="811485" y="2533002"/>
          <a:ext cx="9799092" cy="348017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081977"/>
                <a:gridCol w="4605259"/>
                <a:gridCol w="3111856"/>
              </a:tblGrid>
              <a:tr h="348973"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700">
                          <a:solidFill>
                            <a:srgbClr val="FFFFFF"/>
                          </a:solidFill>
                        </a:rPr>
                        <a:t>Conditions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700">
                          <a:solidFill>
                            <a:srgbClr val="FFFFFF"/>
                          </a:solidFill>
                        </a:rPr>
                        <a:t>Relation with chronic inflammation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5661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700">
                          <a:solidFill>
                            <a:srgbClr val="FFFFFF"/>
                          </a:solidFill>
                        </a:rPr>
                        <a:t>References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1305064">
                <a:tc rowSpan="2"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b="1" sz="1700">
                          <a:solidFill>
                            <a:srgbClr val="808080"/>
                          </a:solidFill>
                        </a:rPr>
                        <a:t>Post-Traumatic Stress Disorder (PTSD)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700">
                          <a:solidFill>
                            <a:srgbClr val="808080"/>
                          </a:solidFill>
                        </a:defRPr>
                      </a:pPr>
                      <a:r>
                        <a:t>Accumulating evidence indicates that </a:t>
                      </a:r>
                      <a:r>
                        <a:rPr u="sng"/>
                        <a:t>elevated inflammation may play a causal role in the development of PTSD symptoms</a:t>
                      </a:r>
                      <a:r>
                        <a:t>, and in PTSD-related increased risk for cardiovascular, autoimmune, and neurodegenerative diseases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600">
                          <a:solidFill>
                            <a:srgbClr val="808080"/>
                          </a:solidFill>
                        </a:defRPr>
                      </a:pPr>
                      <a:r>
                        <a:t>Pace TW, Heim CM. Brain Behav Immun. 2011; 25:6–13.</a:t>
                      </a:r>
                    </a:p>
                    <a:p>
                      <a:pPr algn="l" defTabSz="856610">
                        <a:defRPr sz="1600">
                          <a:solidFill>
                            <a:srgbClr val="808080"/>
                          </a:solidFill>
                        </a:defRPr>
                      </a:pPr>
                      <a:r>
                        <a:t>O’Donovan A, Slavich GM, Epel ES, Neylan TC. Neurosci Biobehav Rev. 2013 Jan 31.37:96–108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6132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856610">
                        <a:defRPr sz="1700">
                          <a:solidFill>
                            <a:srgbClr val="808080"/>
                          </a:solidFill>
                        </a:defRPr>
                      </a:pPr>
                      <a:r>
                        <a:t>A meta-analysis indicates that </a:t>
                      </a:r>
                      <a:r>
                        <a:rPr u="sng"/>
                        <a:t>inflammatory markers are significantly higher in individuals with PTSD versus without</a:t>
                      </a:r>
                      <a:r>
                        <a:t>, and greater illness duration was associated with higher levels of IL-1β and that greater severity of PTSD symptoms was associated with higher levels of IL-6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856610">
                        <a:defRPr sz="1800"/>
                      </a:pPr>
                      <a:r>
                        <a:rPr sz="1600">
                          <a:solidFill>
                            <a:srgbClr val="808080"/>
                          </a:solidFill>
                        </a:rPr>
                        <a:t>O’Donovan A, Evid Based Ment Health 2016: 19(4); 120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9" name="Shape 179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5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86" name="Shape 186"/>
          <p:cNvSpPr/>
          <p:nvPr/>
        </p:nvSpPr>
        <p:spPr>
          <a:xfrm>
            <a:off x="704382" y="230271"/>
            <a:ext cx="10497017" cy="892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Why do </a:t>
            </a:r>
            <a:r>
              <a:t>we have inflammation</a:t>
            </a:r>
            <a:r>
              <a:t>? </a:t>
            </a:r>
          </a:p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Why is inflammation beneficial?</a:t>
            </a:r>
          </a:p>
        </p:txBody>
      </p:sp>
      <p:sp>
        <p:nvSpPr>
          <p:cNvPr id="187" name="Shape 187"/>
          <p:cNvSpPr/>
          <p:nvPr/>
        </p:nvSpPr>
        <p:spPr>
          <a:xfrm>
            <a:off x="714223" y="1916446"/>
            <a:ext cx="9701626" cy="192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31767" indent="-231767">
              <a:spcBef>
                <a:spcPts val="18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pPr>
            <a:r>
              <a:t>Inflammation is essential for our wellbeing</a:t>
            </a:r>
          </a:p>
          <a:p>
            <a:pPr marL="231767" indent="-231767">
              <a:spcBef>
                <a:spcPts val="18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pPr>
            <a:r>
              <a:t>Inflammation is a natural and well-coordinated process of protecting the organism in response to infection or tissue damage</a:t>
            </a:r>
          </a:p>
          <a:p>
            <a:pPr marL="231767" indent="-231767">
              <a:spcBef>
                <a:spcPts val="18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pPr>
            <a:r>
              <a:t>Acute inflammation is characterized by:</a:t>
            </a:r>
          </a:p>
        </p:txBody>
      </p:sp>
      <p:graphicFrame>
        <p:nvGraphicFramePr>
          <p:cNvPr id="188" name="Table 188"/>
          <p:cNvGraphicFramePr/>
          <p:nvPr/>
        </p:nvGraphicFramePr>
        <p:xfrm>
          <a:off x="930246" y="3889145"/>
          <a:ext cx="8712970" cy="1143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738135"/>
                <a:gridCol w="6974833"/>
              </a:tblGrid>
              <a:tr h="381000">
                <a:tc>
                  <a:txBody>
                    <a:bodyPr/>
                    <a:lstStyle/>
                    <a:p>
                      <a:pPr marL="271463" indent="-271463" algn="l" defTabSz="872722">
                        <a:buSzPct val="100000"/>
                        <a:buFont typeface="Wingdings"/>
                        <a:buChar char="✓"/>
                        <a:defRPr b="0" sz="2000">
                          <a:solidFill>
                            <a:srgbClr val="808080"/>
                          </a:solidFill>
                        </a:defRPr>
                      </a:pPr>
                      <a:r>
                        <a:t>Heat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 algn="l" defTabSz="872722">
                        <a:buSzPct val="100000"/>
                        <a:buFont typeface="Wingdings"/>
                        <a:buChar char="✓"/>
                        <a:defRPr b="0" sz="2000">
                          <a:solidFill>
                            <a:srgbClr val="808080"/>
                          </a:solidFill>
                        </a:defRPr>
                      </a:pPr>
                      <a:r>
                        <a:t>Edema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71463" indent="-271463" algn="l" defTabSz="872722">
                        <a:buSzPct val="100000"/>
                        <a:buFont typeface="Wingdings"/>
                        <a:buChar char="✓"/>
                        <a:defRPr sz="2000">
                          <a:solidFill>
                            <a:srgbClr val="808080"/>
                          </a:solidFill>
                        </a:defRPr>
                      </a:pPr>
                      <a:r>
                        <a:t>Redness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 algn="l" defTabSz="872722">
                        <a:buSzPct val="100000"/>
                        <a:buFont typeface="Wingdings"/>
                        <a:buChar char="✓"/>
                        <a:defRPr sz="2000">
                          <a:solidFill>
                            <a:srgbClr val="808080"/>
                          </a:solidFill>
                        </a:defRPr>
                      </a:pPr>
                      <a:r>
                        <a:t>Pain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71463" indent="-271463" algn="l" defTabSz="872722">
                        <a:buSzPct val="100000"/>
                        <a:buFont typeface="Wingdings"/>
                        <a:buChar char="✓"/>
                        <a:defRPr sz="2000">
                          <a:solidFill>
                            <a:srgbClr val="808080"/>
                          </a:solidFill>
                        </a:defRPr>
                      </a:pPr>
                      <a:r>
                        <a:t>Swelling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 algn="l" defTabSz="872722">
                        <a:buSzPct val="100000"/>
                        <a:buFont typeface="Wingdings"/>
                        <a:buChar char="✓"/>
                        <a:defRPr sz="2000">
                          <a:solidFill>
                            <a:srgbClr val="808080"/>
                          </a:solidFill>
                        </a:defRPr>
                      </a:pPr>
                      <a:r>
                        <a:t>Accumulation of neutrophils, monocytes and macrophages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9" name="Shape 189"/>
          <p:cNvSpPr/>
          <p:nvPr/>
        </p:nvSpPr>
        <p:spPr>
          <a:xfrm>
            <a:off x="726747" y="5179971"/>
            <a:ext cx="9489593" cy="142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30188" indent="-222250">
              <a:spcBef>
                <a:spcPts val="3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pPr>
            <a:r>
              <a:t>Acute inflammation serves to:</a:t>
            </a:r>
          </a:p>
          <a:p>
            <a:pPr marL="519112" indent="-288925">
              <a:lnSpc>
                <a:spcPct val="120000"/>
              </a:lnSpc>
              <a:buSzPct val="100000"/>
              <a:buFont typeface="Wingdings"/>
              <a:buChar char="✓"/>
              <a:defRPr sz="2000">
                <a:solidFill>
                  <a:srgbClr val="808080"/>
                </a:solidFill>
              </a:defRPr>
            </a:pPr>
            <a:r>
              <a:t>Eliminate the initial cause of cell injury</a:t>
            </a:r>
          </a:p>
          <a:p>
            <a:pPr marL="519112" indent="-288925">
              <a:lnSpc>
                <a:spcPct val="120000"/>
              </a:lnSpc>
              <a:buSzPct val="100000"/>
              <a:buFont typeface="Wingdings"/>
              <a:buChar char="✓"/>
              <a:defRPr sz="2000">
                <a:solidFill>
                  <a:srgbClr val="808080"/>
                </a:solidFill>
              </a:defRPr>
            </a:pPr>
            <a:r>
              <a:t>Remove necrotic cells and tissue </a:t>
            </a:r>
          </a:p>
          <a:p>
            <a:pPr marL="519112" indent="-288925">
              <a:lnSpc>
                <a:spcPct val="120000"/>
              </a:lnSpc>
              <a:buSzPct val="100000"/>
              <a:buFont typeface="Wingdings"/>
              <a:buChar char="✓"/>
              <a:defRPr sz="2000">
                <a:solidFill>
                  <a:srgbClr val="808080"/>
                </a:solidFill>
              </a:defRPr>
            </a:pPr>
            <a:r>
              <a:t>Initiate the process of repair</a:t>
            </a:r>
          </a:p>
        </p:txBody>
      </p:sp>
      <p:sp>
        <p:nvSpPr>
          <p:cNvPr id="190" name="Shape 190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3" y="2634251"/>
            <a:ext cx="3482440" cy="31796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193" name="Shape 193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98" name="Shape 198"/>
          <p:cNvSpPr/>
          <p:nvPr/>
        </p:nvSpPr>
        <p:spPr>
          <a:xfrm>
            <a:off x="704382" y="430969"/>
            <a:ext cx="10497017" cy="48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Inflammatory Process</a:t>
            </a:r>
          </a:p>
        </p:txBody>
      </p:sp>
      <p:sp>
        <p:nvSpPr>
          <p:cNvPr id="199" name="Shape 199"/>
          <p:cNvSpPr/>
          <p:nvPr/>
        </p:nvSpPr>
        <p:spPr>
          <a:xfrm>
            <a:off x="217362" y="1992170"/>
            <a:ext cx="4782024" cy="112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71456" indent="-271456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lvl1pPr>
          </a:lstStyle>
          <a:p>
            <a:pPr/>
            <a:r>
              <a:t>Inflammation involves several types of cells and chemical mediators</a:t>
            </a:r>
          </a:p>
        </p:txBody>
      </p:sp>
      <p:sp>
        <p:nvSpPr>
          <p:cNvPr id="200" name="Shape 200"/>
          <p:cNvSpPr/>
          <p:nvPr/>
        </p:nvSpPr>
        <p:spPr>
          <a:xfrm>
            <a:off x="296878" y="6195293"/>
            <a:ext cx="10010000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71456" indent="-271456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b="1" sz="2200" u="sng">
                <a:solidFill>
                  <a:srgbClr val="808080"/>
                </a:solidFill>
              </a:defRPr>
            </a:lvl1pPr>
            <a:lvl2pPr marL="800079" indent="-342889">
              <a:spcBef>
                <a:spcPts val="600"/>
              </a:spcBef>
              <a:buClr>
                <a:srgbClr val="FF9933"/>
              </a:buClr>
              <a:buSzPct val="75000"/>
              <a:buFont typeface="Wingdings"/>
              <a:buChar char="➢"/>
              <a:defRPr b="1" sz="2200">
                <a:solidFill>
                  <a:srgbClr val="C00000"/>
                </a:solidFill>
              </a:defRPr>
            </a:lvl2pPr>
          </a:lstStyle>
          <a:p>
            <a:pPr/>
            <a:r>
              <a:t>What is the problem with inflammation?</a:t>
            </a:r>
          </a:p>
          <a:p>
            <a:pPr lvl="1"/>
            <a:r>
              <a:t>Inflammation process must be time-limited and resolve in a timely fashion</a:t>
            </a:r>
          </a:p>
        </p:txBody>
      </p:sp>
      <p:sp>
        <p:nvSpPr>
          <p:cNvPr id="201" name="Shape 201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Shape 202"/>
          <p:cNvSpPr/>
          <p:nvPr/>
        </p:nvSpPr>
        <p:spPr>
          <a:xfrm>
            <a:off x="5020488" y="1978709"/>
            <a:ext cx="6092687" cy="146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71456" indent="-271456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lvl1pPr>
          </a:lstStyle>
          <a:p>
            <a:pPr/>
            <a:r>
              <a:t>Inflammation initiation and progress are driven by pro-inflammatory mediators: leukotrienes and prostaglandins, derived from arachidonic acid</a:t>
            </a:r>
          </a:p>
        </p:txBody>
      </p:sp>
      <p:sp>
        <p:nvSpPr>
          <p:cNvPr id="203" name="Shape 203"/>
          <p:cNvSpPr/>
          <p:nvPr/>
        </p:nvSpPr>
        <p:spPr>
          <a:xfrm>
            <a:off x="603748" y="5742971"/>
            <a:ext cx="2833269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solidFill>
                  <a:srgbClr val="808080"/>
                </a:solidFill>
              </a:defRPr>
            </a:lvl1pPr>
          </a:lstStyle>
          <a:p>
            <a:pPr/>
            <a:r>
              <a:t>From Serhan et al, Chem. Rev 2011;111(10)</a:t>
            </a:r>
          </a:p>
        </p:txBody>
      </p:sp>
      <p:grpSp>
        <p:nvGrpSpPr>
          <p:cNvPr id="206" name="Group 206"/>
          <p:cNvGrpSpPr/>
          <p:nvPr/>
        </p:nvGrpSpPr>
        <p:grpSpPr>
          <a:xfrm>
            <a:off x="6227231" y="3402047"/>
            <a:ext cx="4626300" cy="2974345"/>
            <a:chOff x="0" y="0"/>
            <a:chExt cx="4626299" cy="2974343"/>
          </a:xfrm>
        </p:grpSpPr>
        <p:pic>
          <p:nvPicPr>
            <p:cNvPr id="204" name="image10.png" descr="Résultats de recherche d'images pour « acid arachidonique leukotriene prostaglandins »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68" t="9882" r="1159" b="7367"/>
            <a:stretch>
              <a:fillRect/>
            </a:stretch>
          </p:blipFill>
          <p:spPr>
            <a:xfrm>
              <a:off x="-1" y="-1"/>
              <a:ext cx="4626300" cy="2974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Shape 205"/>
            <p:cNvSpPr/>
            <p:nvPr/>
          </p:nvSpPr>
          <p:spPr>
            <a:xfrm>
              <a:off x="3205002" y="2538822"/>
              <a:ext cx="496957" cy="1907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2"/>
          <p:cNvGrpSpPr/>
          <p:nvPr/>
        </p:nvGrpSpPr>
        <p:grpSpPr>
          <a:xfrm>
            <a:off x="-3" y="-31882"/>
            <a:ext cx="11422069" cy="1823806"/>
            <a:chOff x="0" y="0"/>
            <a:chExt cx="11422067" cy="1823805"/>
          </a:xfrm>
        </p:grpSpPr>
        <p:sp>
          <p:nvSpPr>
            <p:cNvPr id="208" name="Shape 208"/>
            <p:cNvSpPr/>
            <p:nvPr/>
          </p:nvSpPr>
          <p:spPr>
            <a:xfrm>
              <a:off x="0" y="0"/>
              <a:ext cx="8607429" cy="1487981"/>
            </a:xfrm>
            <a:prstGeom prst="rect">
              <a:avLst/>
            </a:prstGeom>
            <a:solidFill>
              <a:srgbClr val="CC3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607427" y="0"/>
              <a:ext cx="2814640" cy="1487981"/>
            </a:xfrm>
            <a:prstGeom prst="rect">
              <a:avLst/>
            </a:prstGeom>
            <a:solidFill>
              <a:srgbClr val="AF2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" y="1483128"/>
              <a:ext cx="11422069" cy="340678"/>
            </a:xfrm>
            <a:prstGeom prst="rect">
              <a:avLst/>
            </a:prstGeom>
            <a:solidFill>
              <a:srgbClr val="7EB7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539555" y="219664"/>
              <a:ext cx="61739" cy="104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9671" y="21600"/>
                    <a:pt x="0" y="21552"/>
                    <a:pt x="0" y="21494"/>
                  </a:cubicBezTo>
                  <a:lnTo>
                    <a:pt x="0" y="106"/>
                  </a:lnTo>
                  <a:cubicBezTo>
                    <a:pt x="0" y="48"/>
                    <a:pt x="9671" y="0"/>
                    <a:pt x="21600" y="0"/>
                  </a:cubicBezTo>
                </a:path>
              </a:pathLst>
            </a:custGeom>
            <a:noFill/>
            <a:ln w="34925" cap="flat">
              <a:solidFill>
                <a:srgbClr val="E7C11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213" name="Shape 213"/>
          <p:cNvSpPr/>
          <p:nvPr/>
        </p:nvSpPr>
        <p:spPr>
          <a:xfrm>
            <a:off x="719020" y="230270"/>
            <a:ext cx="6562929" cy="1299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if inflammation does not resolve itself naturally ? </a:t>
            </a:r>
          </a:p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214" name="Shape 214"/>
          <p:cNvSpPr/>
          <p:nvPr/>
        </p:nvSpPr>
        <p:spPr>
          <a:xfrm>
            <a:off x="716822" y="1951403"/>
            <a:ext cx="8903256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31767" indent="-231767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lvl1pPr>
          </a:lstStyle>
          <a:p>
            <a:pPr/>
            <a:r>
              <a:t>Without resolution, prolonged acute inflammation can become chronic and provoke tissue damage</a:t>
            </a:r>
          </a:p>
        </p:txBody>
      </p:sp>
      <p:sp>
        <p:nvSpPr>
          <p:cNvPr id="215" name="Shape 215"/>
          <p:cNvSpPr/>
          <p:nvPr/>
        </p:nvSpPr>
        <p:spPr>
          <a:xfrm>
            <a:off x="716823" y="6325310"/>
            <a:ext cx="9075572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31767" indent="-231767">
              <a:spcBef>
                <a:spcPts val="600"/>
              </a:spcBef>
              <a:buClr>
                <a:srgbClr val="FF9933"/>
              </a:buClr>
              <a:buSzPct val="75000"/>
              <a:buFont typeface="Arial"/>
              <a:buChar char="•"/>
              <a:defRPr sz="2300">
                <a:solidFill>
                  <a:srgbClr val="808080"/>
                </a:solidFill>
              </a:defRPr>
            </a:lvl1pPr>
          </a:lstStyle>
          <a:p>
            <a:pPr/>
            <a:r>
              <a:t>Chronic inflammation is the underlying cause of a wide range of diseases and conditions</a:t>
            </a:r>
          </a:p>
        </p:txBody>
      </p:sp>
      <p:pic>
        <p:nvPicPr>
          <p:cNvPr id="216" name="image11.jpeg" descr="Résultats de recherche d'images pour « inflammation resolution »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001" y="2856389"/>
            <a:ext cx="8064897" cy="325476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>
            <p:ph type="sldNum" sz="quarter" idx="4294967295"/>
          </p:nvPr>
        </p:nvSpPr>
        <p:spPr>
          <a:xfrm>
            <a:off x="10459394" y="6825674"/>
            <a:ext cx="177400" cy="243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8" name="Shape 218"/>
          <p:cNvSpPr/>
          <p:nvPr/>
        </p:nvSpPr>
        <p:spPr>
          <a:xfrm>
            <a:off x="2541702" y="5871655"/>
            <a:ext cx="7137756" cy="269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pPr/>
            <a:r>
              <a:t>Modifed from Perretti, Mauro et al. Trends in Pharmacological Sciences, Volume 36, Issue 11, 737 - 755</a:t>
            </a:r>
          </a:p>
        </p:txBody>
      </p:sp>
      <p:sp>
        <p:nvSpPr>
          <p:cNvPr id="219" name="Shape 219"/>
          <p:cNvSpPr/>
          <p:nvPr/>
        </p:nvSpPr>
        <p:spPr>
          <a:xfrm>
            <a:off x="7443406" y="4503649"/>
            <a:ext cx="1501812" cy="551814"/>
          </a:xfrm>
          <a:prstGeom prst="rect">
            <a:avLst/>
          </a:prstGeom>
          <a:solidFill>
            <a:srgbClr val="E2F0D9"/>
          </a:solidFill>
          <a:ln w="28575">
            <a:solidFill>
              <a:srgbClr val="00B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3B3838"/>
                </a:solidFill>
              </a:defRPr>
            </a:lvl1pPr>
          </a:lstStyle>
          <a:p>
            <a:pPr/>
            <a:r>
              <a:t>SPM-DRIVEN 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