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FE3"/>
          </a:solidFill>
        </a:fill>
      </a:tcStyle>
    </a:wholeTbl>
    <a:band2H>
      <a:tcTxStyle b="def" i="def"/>
      <a:tcStyle>
        <a:tcBdr/>
        <a:fill>
          <a:solidFill>
            <a:srgbClr val="EAF0F2"/>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D9E0"/>
          </a:solidFill>
        </a:fill>
      </a:tcStyle>
    </a:wholeTbl>
    <a:band2H>
      <a:tcTxStyle b="def" i="def"/>
      <a:tcStyle>
        <a:tcBdr/>
        <a:fill>
          <a:solidFill>
            <a:srgbClr val="EDED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8DA"/>
          </a:solidFill>
        </a:fill>
      </a:tcStyle>
    </a:wholeTbl>
    <a:band2H>
      <a:tcTxStyle b="def" i="def"/>
      <a:tcStyle>
        <a:tcBdr/>
        <a:fill>
          <a:solidFill>
            <a:srgbClr val="ECEC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p:nvPr>
            <p:ph type="sldImg"/>
          </p:nvPr>
        </p:nvSpPr>
        <p:spPr>
          <a:xfrm>
            <a:off x="1143000" y="685800"/>
            <a:ext cx="4572000" cy="3429000"/>
          </a:xfrm>
          <a:prstGeom prst="rect">
            <a:avLst/>
          </a:prstGeom>
        </p:spPr>
        <p:txBody>
          <a:bodyPr/>
          <a:lstStyle/>
          <a:p>
            <a:pPr/>
          </a:p>
        </p:txBody>
      </p:sp>
      <p:sp>
        <p:nvSpPr>
          <p:cNvPr id="138" name="Shape 138"/>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j-lt"/>
        <a:ea typeface="+mj-ea"/>
        <a:cs typeface="+mj-cs"/>
        <a:sym typeface="Arial"/>
      </a:defRPr>
    </a:lvl1pPr>
    <a:lvl2pPr indent="228600" latinLnBrk="0">
      <a:defRPr sz="1200">
        <a:solidFill>
          <a:srgbClr val="FFFFFF"/>
        </a:solidFill>
        <a:latin typeface="+mj-lt"/>
        <a:ea typeface="+mj-ea"/>
        <a:cs typeface="+mj-cs"/>
        <a:sym typeface="Arial"/>
      </a:defRPr>
    </a:lvl2pPr>
    <a:lvl3pPr indent="457200" latinLnBrk="0">
      <a:defRPr sz="1200">
        <a:solidFill>
          <a:srgbClr val="FFFFFF"/>
        </a:solidFill>
        <a:latin typeface="+mj-lt"/>
        <a:ea typeface="+mj-ea"/>
        <a:cs typeface="+mj-cs"/>
        <a:sym typeface="Arial"/>
      </a:defRPr>
    </a:lvl3pPr>
    <a:lvl4pPr indent="685800" latinLnBrk="0">
      <a:defRPr sz="1200">
        <a:solidFill>
          <a:srgbClr val="FFFFFF"/>
        </a:solidFill>
        <a:latin typeface="+mj-lt"/>
        <a:ea typeface="+mj-ea"/>
        <a:cs typeface="+mj-cs"/>
        <a:sym typeface="Arial"/>
      </a:defRPr>
    </a:lvl4pPr>
    <a:lvl5pPr indent="914400" latinLnBrk="0">
      <a:defRPr sz="1200">
        <a:solidFill>
          <a:srgbClr val="FFFFFF"/>
        </a:solidFill>
        <a:latin typeface="+mj-lt"/>
        <a:ea typeface="+mj-ea"/>
        <a:cs typeface="+mj-cs"/>
        <a:sym typeface="Arial"/>
      </a:defRPr>
    </a:lvl5pPr>
    <a:lvl6pPr indent="1143000" latinLnBrk="0">
      <a:defRPr sz="1200">
        <a:solidFill>
          <a:srgbClr val="FFFFFF"/>
        </a:solidFill>
        <a:latin typeface="+mj-lt"/>
        <a:ea typeface="+mj-ea"/>
        <a:cs typeface="+mj-cs"/>
        <a:sym typeface="Arial"/>
      </a:defRPr>
    </a:lvl6pPr>
    <a:lvl7pPr indent="1371600" latinLnBrk="0">
      <a:defRPr sz="1200">
        <a:solidFill>
          <a:srgbClr val="FFFFFF"/>
        </a:solidFill>
        <a:latin typeface="+mj-lt"/>
        <a:ea typeface="+mj-ea"/>
        <a:cs typeface="+mj-cs"/>
        <a:sym typeface="Arial"/>
      </a:defRPr>
    </a:lvl7pPr>
    <a:lvl8pPr indent="1600200" latinLnBrk="0">
      <a:defRPr sz="1200">
        <a:solidFill>
          <a:srgbClr val="FFFFFF"/>
        </a:solidFill>
        <a:latin typeface="+mj-lt"/>
        <a:ea typeface="+mj-ea"/>
        <a:cs typeface="+mj-cs"/>
        <a:sym typeface="Arial"/>
      </a:defRPr>
    </a:lvl8pPr>
    <a:lvl9pPr indent="1828800" latinLnBrk="0">
      <a:defRPr sz="1200">
        <a:solidFill>
          <a:srgbClr val="FFFFFF"/>
        </a:solidFill>
        <a:latin typeface="+mj-lt"/>
        <a:ea typeface="+mj-ea"/>
        <a:cs typeface="+mj-cs"/>
        <a:sym typeface="Arial"/>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Slide">
    <p:bg>
      <p:bgPr>
        <a:gradFill flip="none" rotWithShape="1">
          <a:gsLst>
            <a:gs pos="0">
              <a:srgbClr val="272727"/>
            </a:gs>
            <a:gs pos="30000">
              <a:srgbClr val="2F2F2F"/>
            </a:gs>
            <a:gs pos="100000">
              <a:srgbClr val="7C7C7C"/>
            </a:gs>
          </a:gsLst>
          <a:lin ang="13000000" scaled="0"/>
        </a:gradFill>
      </p:bgPr>
    </p:bg>
    <p:spTree>
      <p:nvGrpSpPr>
        <p:cNvPr id="1" name=""/>
        <p:cNvGrpSpPr/>
        <p:nvPr/>
      </p:nvGrpSpPr>
      <p:grpSpPr>
        <a:xfrm>
          <a:off x="0" y="0"/>
          <a:ext cx="0" cy="0"/>
          <a:chOff x="0" y="0"/>
          <a:chExt cx="0" cy="0"/>
        </a:xfrm>
      </p:grpSpPr>
      <p:sp>
        <p:nvSpPr>
          <p:cNvPr id="13" name="Shape 13"/>
          <p:cNvSpPr/>
          <p:nvPr/>
        </p:nvSpPr>
        <p:spPr>
          <a:xfrm>
            <a:off x="0" y="4752125"/>
            <a:ext cx="9144000" cy="2112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299"/>
                </a:moveTo>
                <a:lnTo>
                  <a:pt x="0" y="21600"/>
                </a:lnTo>
                <a:lnTo>
                  <a:pt x="21600" y="21600"/>
                </a:lnTo>
                <a:lnTo>
                  <a:pt x="21600" y="0"/>
                </a:lnTo>
                <a:cubicBezTo>
                  <a:pt x="12075" y="19571"/>
                  <a:pt x="8438" y="18598"/>
                  <a:pt x="0" y="17299"/>
                </a:cubicBezTo>
                <a:close/>
              </a:path>
            </a:pathLst>
          </a:custGeom>
          <a:solidFill>
            <a:srgbClr val="7B7B7B">
              <a:alpha val="45000"/>
            </a:srgbClr>
          </a:solidFill>
          <a:ln w="12700">
            <a:miter lim="400000"/>
          </a:ln>
          <a:effectLst>
            <a:outerShdw sx="100000" sy="100000" kx="0" ky="0" algn="b" rotWithShape="0" blurRad="50800" dist="44450" dir="16200000">
              <a:srgbClr val="000000">
                <a:alpha val="35000"/>
              </a:srgbClr>
            </a:outerShdw>
          </a:effectLst>
        </p:spPr>
        <p:txBody>
          <a:bodyPr lIns="45719" rIns="45719"/>
          <a:lstStyle/>
          <a:p>
            <a:pPr>
              <a:defRPr>
                <a:solidFill>
                  <a:srgbClr val="FFFFFF"/>
                </a:solidFill>
              </a:defRPr>
            </a:pPr>
          </a:p>
        </p:txBody>
      </p:sp>
      <p:sp>
        <p:nvSpPr>
          <p:cNvPr id="14" name="Shape 14"/>
          <p:cNvSpPr/>
          <p:nvPr/>
        </p:nvSpPr>
        <p:spPr>
          <a:xfrm>
            <a:off x="6105525" y="0"/>
            <a:ext cx="3038475"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5"/>
                </a:moveTo>
                <a:lnTo>
                  <a:pt x="21600" y="21600"/>
                </a:lnTo>
                <a:lnTo>
                  <a:pt x="2302" y="21590"/>
                </a:lnTo>
                <a:cubicBezTo>
                  <a:pt x="14535" y="17833"/>
                  <a:pt x="18147" y="7933"/>
                  <a:pt x="0" y="0"/>
                </a:cubicBezTo>
                <a:lnTo>
                  <a:pt x="21600" y="45"/>
                </a:lnTo>
                <a:close/>
              </a:path>
            </a:pathLst>
          </a:custGeom>
          <a:solidFill>
            <a:srgbClr val="5A5A5A">
              <a:alpha val="40000"/>
            </a:srgbClr>
          </a:solidFill>
          <a:ln w="12700">
            <a:miter lim="400000"/>
          </a:ln>
          <a:effectLst>
            <a:outerShdw sx="100000" sy="100000" kx="0" ky="0" algn="b" rotWithShape="0" blurRad="50800" dist="50800" dir="10800000">
              <a:srgbClr val="000000">
                <a:alpha val="45000"/>
              </a:srgbClr>
            </a:outerShdw>
          </a:effectLst>
        </p:spPr>
        <p:txBody>
          <a:bodyPr lIns="45719" rIns="45719"/>
          <a:lstStyle/>
          <a:p>
            <a:pPr>
              <a:defRPr>
                <a:solidFill>
                  <a:srgbClr val="FFFFFF"/>
                </a:solidFill>
              </a:defRPr>
            </a:pPr>
          </a:p>
        </p:txBody>
      </p:sp>
      <p:sp>
        <p:nvSpPr>
          <p:cNvPr id="15" name="Shape 15"/>
          <p:cNvSpPr/>
          <p:nvPr>
            <p:ph type="title"/>
          </p:nvPr>
        </p:nvSpPr>
        <p:spPr>
          <a:xfrm>
            <a:off x="429064" y="3337559"/>
            <a:ext cx="6480048" cy="2301241"/>
          </a:xfrm>
          <a:prstGeom prst="rect">
            <a:avLst/>
          </a:prstGeom>
        </p:spPr>
        <p:txBody>
          <a:bodyPr anchor="t"/>
          <a:lstStyle>
            <a:lvl1pPr algn="r">
              <a:defRPr b="1" cap="all">
                <a:ln w="5000">
                  <a:solidFill>
                    <a:srgbClr val="5CD4FF"/>
                  </a:solidFill>
                </a:ln>
                <a:solidFill>
                  <a:srgbClr val="9FD4E8"/>
                </a:solidFill>
                <a:effectLst>
                  <a:outerShdw sx="100000" sy="100000" kx="0" ky="0" algn="b" rotWithShape="0" blurRad="50800" dist="38100" dir="5400000">
                    <a:srgbClr val="000000">
                      <a:alpha val="50000"/>
                    </a:srgbClr>
                  </a:outerShdw>
                </a:effectLst>
              </a:defRPr>
            </a:lvl1pPr>
          </a:lstStyle>
          <a:p>
            <a:pPr/>
            <a:r>
              <a:t>Title Text</a:t>
            </a:r>
          </a:p>
        </p:txBody>
      </p:sp>
      <p:sp>
        <p:nvSpPr>
          <p:cNvPr id="16" name="Shape 16"/>
          <p:cNvSpPr/>
          <p:nvPr>
            <p:ph type="body" sz="quarter" idx="1"/>
          </p:nvPr>
        </p:nvSpPr>
        <p:spPr>
          <a:xfrm>
            <a:off x="433050" y="1544812"/>
            <a:ext cx="6480048" cy="1752601"/>
          </a:xfrm>
          <a:prstGeom prst="rect">
            <a:avLst/>
          </a:prstGeom>
        </p:spPr>
        <p:txBody>
          <a:bodyPr lIns="0" tIns="0" rIns="0" bIns="0" anchor="b"/>
          <a:lstStyle>
            <a:lvl1pPr marL="0" indent="0" algn="r">
              <a:spcBef>
                <a:spcPts val="400"/>
              </a:spcBef>
              <a:buClrTx/>
              <a:buSzTx/>
              <a:buFontTx/>
              <a:buNone/>
              <a:defRPr sz="2000"/>
            </a:lvl1pPr>
            <a:lvl2pPr marL="0" indent="457200" algn="r">
              <a:spcBef>
                <a:spcPts val="400"/>
              </a:spcBef>
              <a:buClrTx/>
              <a:buSzTx/>
              <a:buFontTx/>
              <a:buNone/>
              <a:defRPr sz="2000"/>
            </a:lvl2pPr>
            <a:lvl3pPr marL="0" indent="914400" algn="r">
              <a:spcBef>
                <a:spcPts val="400"/>
              </a:spcBef>
              <a:buClrTx/>
              <a:buSzTx/>
              <a:buFontTx/>
              <a:buNone/>
              <a:defRPr sz="2000"/>
            </a:lvl3pPr>
            <a:lvl4pPr marL="0" indent="1371600" algn="r">
              <a:spcBef>
                <a:spcPts val="400"/>
              </a:spcBef>
              <a:buClrTx/>
              <a:buSzTx/>
              <a:buFontTx/>
              <a:buNone/>
              <a:defRPr sz="2000"/>
            </a:lvl4pPr>
            <a:lvl5pPr marL="0" indent="1828800" algn="r">
              <a:spcBef>
                <a:spcPts val="400"/>
              </a:spcBef>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7" name="Shape 1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7" name="Shape 97"/>
          <p:cNvSpPr/>
          <p:nvPr>
            <p:ph type="title"/>
          </p:nvPr>
        </p:nvSpPr>
        <p:spPr>
          <a:prstGeom prst="rect">
            <a:avLst/>
          </a:prstGeom>
        </p:spPr>
        <p:txBody>
          <a:bodyPr/>
          <a:lstStyle/>
          <a:p>
            <a:pPr/>
            <a:r>
              <a:t>Title Text</a:t>
            </a:r>
          </a:p>
        </p:txBody>
      </p:sp>
      <p:sp>
        <p:nvSpPr>
          <p:cNvPr id="98" name="Shape 98"/>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9" name="Shape 9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6" name="Shape 106"/>
          <p:cNvSpPr/>
          <p:nvPr>
            <p:ph type="title"/>
          </p:nvPr>
        </p:nvSpPr>
        <p:spPr>
          <a:xfrm>
            <a:off x="6629400" y="274638"/>
            <a:ext cx="2057400" cy="5851526"/>
          </a:xfrm>
          <a:prstGeom prst="rect">
            <a:avLst/>
          </a:prstGeom>
        </p:spPr>
        <p:txBody>
          <a:bodyPr/>
          <a:lstStyle/>
          <a:p>
            <a:pPr/>
            <a:r>
              <a:t>Title Text</a:t>
            </a:r>
          </a:p>
        </p:txBody>
      </p:sp>
      <p:sp>
        <p:nvSpPr>
          <p:cNvPr id="107" name="Shape 107"/>
          <p:cNvSpPr/>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8" name="Shape 10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bg>
      <p:bgPr>
        <a:solidFill>
          <a:srgbClr val="222222"/>
        </a:solidFill>
      </p:bgPr>
    </p:bg>
    <p:spTree>
      <p:nvGrpSpPr>
        <p:cNvPr id="1" name=""/>
        <p:cNvGrpSpPr/>
        <p:nvPr/>
      </p:nvGrpSpPr>
      <p:grpSpPr>
        <a:xfrm>
          <a:off x="0" y="0"/>
          <a:ext cx="0" cy="0"/>
          <a:chOff x="0" y="0"/>
          <a:chExt cx="0" cy="0"/>
        </a:xfrm>
      </p:grpSpPr>
      <p:sp>
        <p:nvSpPr>
          <p:cNvPr id="115" name="Shape 115"/>
          <p:cNvSpPr/>
          <p:nvPr/>
        </p:nvSpPr>
        <p:spPr>
          <a:xfrm flipV="1">
            <a:off x="285750" y="698315"/>
            <a:ext cx="8572500" cy="186"/>
          </a:xfrm>
          <a:prstGeom prst="line">
            <a:avLst/>
          </a:prstGeom>
          <a:ln w="12700">
            <a:solidFill>
              <a:srgbClr val="A6AAA9"/>
            </a:solidFill>
            <a:miter lim="400000"/>
          </a:ln>
        </p:spPr>
        <p:txBody>
          <a:bodyPr lIns="32146" tIns="32146" rIns="32146" bIns="32146"/>
          <a:lstStyle/>
          <a:p>
            <a:pPr defTabSz="410765">
              <a:spcBef>
                <a:spcPts val="1600"/>
              </a:spcBef>
              <a:defRPr sz="1400">
                <a:solidFill>
                  <a:srgbClr val="838787"/>
                </a:solidFill>
                <a:latin typeface="DIN Condensed"/>
                <a:ea typeface="DIN Condensed"/>
                <a:cs typeface="DIN Condensed"/>
                <a:sym typeface="DIN Condensed"/>
              </a:defRPr>
            </a:pPr>
          </a:p>
        </p:txBody>
      </p:sp>
      <p:sp>
        <p:nvSpPr>
          <p:cNvPr id="116" name="Shape 116"/>
          <p:cNvSpPr/>
          <p:nvPr>
            <p:ph type="body" sz="quarter" idx="1"/>
          </p:nvPr>
        </p:nvSpPr>
        <p:spPr>
          <a:xfrm>
            <a:off x="285750" y="321468"/>
            <a:ext cx="7858125" cy="321470"/>
          </a:xfrm>
          <a:prstGeom prst="rect">
            <a:avLst/>
          </a:prstGeom>
        </p:spPr>
        <p:txBody>
          <a:bodyPr lIns="35718" tIns="35718" rIns="35718" bIns="35718" anchor="b"/>
          <a:lstStyle>
            <a:lvl1pPr marL="0" indent="0" defTabSz="321468">
              <a:lnSpc>
                <a:spcPct val="80000"/>
              </a:lnSpc>
              <a:spcBef>
                <a:spcPts val="0"/>
              </a:spcBef>
              <a:buClrTx/>
              <a:buSzTx/>
              <a:buFontTx/>
              <a:buNone/>
              <a:defRPr cap="all" spc="80" sz="1600">
                <a:solidFill>
                  <a:srgbClr val="838787"/>
                </a:solidFill>
                <a:latin typeface="DIN Alternate"/>
                <a:ea typeface="DIN Alternate"/>
                <a:cs typeface="DIN Alternate"/>
                <a:sym typeface="DIN Alternate"/>
              </a:defRPr>
            </a:lvl1pPr>
            <a:lvl2pPr marL="653676" indent="-209176" defTabSz="321468">
              <a:lnSpc>
                <a:spcPct val="80000"/>
              </a:lnSpc>
              <a:spcBef>
                <a:spcPts val="0"/>
              </a:spcBef>
              <a:buClrTx/>
              <a:buSzPct val="104999"/>
              <a:buFontTx/>
              <a:buChar char="‣"/>
              <a:defRPr cap="all" spc="80" sz="1600">
                <a:solidFill>
                  <a:srgbClr val="838787"/>
                </a:solidFill>
                <a:latin typeface="DIN Alternate"/>
                <a:ea typeface="DIN Alternate"/>
                <a:cs typeface="DIN Alternate"/>
                <a:sym typeface="DIN Alternate"/>
              </a:defRPr>
            </a:lvl2pPr>
            <a:lvl3pPr marL="1098176" indent="-209176" defTabSz="321468">
              <a:lnSpc>
                <a:spcPct val="80000"/>
              </a:lnSpc>
              <a:spcBef>
                <a:spcPts val="0"/>
              </a:spcBef>
              <a:buClrTx/>
              <a:buSzPct val="104999"/>
              <a:buFontTx/>
              <a:buChar char="‣"/>
              <a:defRPr cap="all" spc="80" sz="1600">
                <a:solidFill>
                  <a:srgbClr val="838787"/>
                </a:solidFill>
                <a:latin typeface="DIN Alternate"/>
                <a:ea typeface="DIN Alternate"/>
                <a:cs typeface="DIN Alternate"/>
                <a:sym typeface="DIN Alternate"/>
              </a:defRPr>
            </a:lvl3pPr>
            <a:lvl4pPr marL="1542676" indent="-209176" defTabSz="321468">
              <a:lnSpc>
                <a:spcPct val="80000"/>
              </a:lnSpc>
              <a:spcBef>
                <a:spcPts val="0"/>
              </a:spcBef>
              <a:buClrTx/>
              <a:buSzPct val="104999"/>
              <a:buFontTx/>
              <a:buChar char="‣"/>
              <a:defRPr cap="all" spc="80" sz="1600">
                <a:solidFill>
                  <a:srgbClr val="838787"/>
                </a:solidFill>
                <a:latin typeface="DIN Alternate"/>
                <a:ea typeface="DIN Alternate"/>
                <a:cs typeface="DIN Alternate"/>
                <a:sym typeface="DIN Alternate"/>
              </a:defRPr>
            </a:lvl4pPr>
            <a:lvl5pPr marL="1987176" indent="-209176" defTabSz="321468">
              <a:lnSpc>
                <a:spcPct val="80000"/>
              </a:lnSpc>
              <a:spcBef>
                <a:spcPts val="0"/>
              </a:spcBef>
              <a:buClrTx/>
              <a:buSzPct val="104999"/>
              <a:buFontTx/>
              <a:buChar char="‣"/>
              <a:defRPr cap="all" spc="80" sz="1600">
                <a:solidFill>
                  <a:srgbClr val="838787"/>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117" name="Shape 117"/>
          <p:cNvSpPr/>
          <p:nvPr>
            <p:ph type="pic" sz="half" idx="13"/>
          </p:nvPr>
        </p:nvSpPr>
        <p:spPr>
          <a:xfrm>
            <a:off x="5000625" y="1080492"/>
            <a:ext cx="3857625" cy="5482829"/>
          </a:xfrm>
          <a:prstGeom prst="rect">
            <a:avLst/>
          </a:prstGeom>
        </p:spPr>
        <p:txBody>
          <a:bodyPr lIns="91439" rIns="91439">
            <a:noAutofit/>
          </a:bodyPr>
          <a:lstStyle/>
          <a:p>
            <a:pPr/>
          </a:p>
        </p:txBody>
      </p:sp>
      <p:sp>
        <p:nvSpPr>
          <p:cNvPr id="118" name="Shape 118"/>
          <p:cNvSpPr/>
          <p:nvPr>
            <p:ph type="title"/>
          </p:nvPr>
        </p:nvSpPr>
        <p:spPr>
          <a:xfrm>
            <a:off x="285750" y="1080492"/>
            <a:ext cx="4429125" cy="508993"/>
          </a:xfrm>
          <a:prstGeom prst="rect">
            <a:avLst/>
          </a:prstGeom>
        </p:spPr>
        <p:txBody>
          <a:bodyPr lIns="35718" tIns="35718" rIns="35718" bIns="35718" anchor="t"/>
          <a:lstStyle>
            <a:lvl1pPr defTabSz="410765">
              <a:lnSpc>
                <a:spcPct val="80000"/>
              </a:lnSpc>
              <a:spcBef>
                <a:spcPts val="1900"/>
              </a:spcBef>
              <a:defRPr cap="all" sz="4200">
                <a:solidFill>
                  <a:srgbClr val="34A5DA"/>
                </a:solidFill>
                <a:latin typeface="DIN Condensed"/>
                <a:ea typeface="DIN Condensed"/>
                <a:cs typeface="DIN Condensed"/>
                <a:sym typeface="DIN Condensed"/>
              </a:defRPr>
            </a:lvl1pPr>
          </a:lstStyle>
          <a:p>
            <a:pPr/>
            <a:r>
              <a:t>Title Text</a:t>
            </a:r>
          </a:p>
        </p:txBody>
      </p:sp>
      <p:sp>
        <p:nvSpPr>
          <p:cNvPr id="119" name="Shape 119"/>
          <p:cNvSpPr/>
          <p:nvPr>
            <p:ph type="body" sz="half" idx="14"/>
          </p:nvPr>
        </p:nvSpPr>
        <p:spPr>
          <a:xfrm>
            <a:off x="285750" y="1928812"/>
            <a:ext cx="4429125" cy="4295181"/>
          </a:xfrm>
          <a:prstGeom prst="rect">
            <a:avLst/>
          </a:prstGeom>
        </p:spPr>
        <p:txBody>
          <a:bodyPr lIns="35718" tIns="35718" rIns="35718" bIns="35718"/>
          <a:lstStyle/>
          <a:p>
            <a:pPr marL="285750" indent="-285750" defTabSz="410765">
              <a:spcBef>
                <a:spcPts val="1900"/>
              </a:spcBef>
              <a:buClr>
                <a:srgbClr val="34A5DA"/>
              </a:buClr>
              <a:buSzPct val="104999"/>
              <a:buFont typeface="Avenir Next"/>
              <a:buChar char="▸"/>
              <a:defRPr sz="1800">
                <a:solidFill>
                  <a:srgbClr val="838787"/>
                </a:solidFill>
                <a:latin typeface="Avenir Next Medium"/>
                <a:ea typeface="Avenir Next Medium"/>
                <a:cs typeface="Avenir Next Medium"/>
                <a:sym typeface="Avenir Next Medium"/>
              </a:defRPr>
            </a:pPr>
          </a:p>
        </p:txBody>
      </p:sp>
      <p:sp>
        <p:nvSpPr>
          <p:cNvPr id="120" name="Shape 120"/>
          <p:cNvSpPr/>
          <p:nvPr>
            <p:ph type="sldNum" sz="quarter" idx="2"/>
          </p:nvPr>
        </p:nvSpPr>
        <p:spPr>
          <a:xfrm>
            <a:off x="8575616" y="303609"/>
            <a:ext cx="279202" cy="312738"/>
          </a:xfrm>
          <a:prstGeom prst="rect">
            <a:avLst/>
          </a:prstGeom>
        </p:spPr>
        <p:txBody>
          <a:bodyPr lIns="35718" tIns="35718" rIns="35718" bIns="35718" anchor="t"/>
          <a:lstStyle>
            <a:lvl1pPr defTabSz="410765">
              <a:lnSpc>
                <a:spcPct val="80000"/>
              </a:lnSpc>
              <a:defRPr sz="16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bg>
      <p:bgPr>
        <a:solidFill>
          <a:srgbClr val="222222"/>
        </a:solidFill>
      </p:bgPr>
    </p:bg>
    <p:spTree>
      <p:nvGrpSpPr>
        <p:cNvPr id="1" name=""/>
        <p:cNvGrpSpPr/>
        <p:nvPr/>
      </p:nvGrpSpPr>
      <p:grpSpPr>
        <a:xfrm>
          <a:off x="0" y="0"/>
          <a:ext cx="0" cy="0"/>
          <a:chOff x="0" y="0"/>
          <a:chExt cx="0" cy="0"/>
        </a:xfrm>
      </p:grpSpPr>
      <p:sp>
        <p:nvSpPr>
          <p:cNvPr id="127" name="Shape 127"/>
          <p:cNvSpPr/>
          <p:nvPr/>
        </p:nvSpPr>
        <p:spPr>
          <a:xfrm flipV="1">
            <a:off x="285750" y="698315"/>
            <a:ext cx="8572500" cy="186"/>
          </a:xfrm>
          <a:prstGeom prst="line">
            <a:avLst/>
          </a:prstGeom>
          <a:ln w="12700">
            <a:solidFill>
              <a:srgbClr val="A6AAA9"/>
            </a:solidFill>
            <a:miter lim="400000"/>
          </a:ln>
        </p:spPr>
        <p:txBody>
          <a:bodyPr lIns="32146" tIns="32146" rIns="32146" bIns="32146"/>
          <a:lstStyle/>
          <a:p>
            <a:pPr defTabSz="410765">
              <a:spcBef>
                <a:spcPts val="1600"/>
              </a:spcBef>
              <a:defRPr sz="1400">
                <a:solidFill>
                  <a:srgbClr val="838787"/>
                </a:solidFill>
                <a:latin typeface="DIN Condensed"/>
                <a:ea typeface="DIN Condensed"/>
                <a:cs typeface="DIN Condensed"/>
                <a:sym typeface="DIN Condensed"/>
              </a:defRPr>
            </a:pPr>
          </a:p>
        </p:txBody>
      </p:sp>
      <p:sp>
        <p:nvSpPr>
          <p:cNvPr id="128" name="Shape 128"/>
          <p:cNvSpPr/>
          <p:nvPr>
            <p:ph type="body" sz="quarter" idx="1"/>
          </p:nvPr>
        </p:nvSpPr>
        <p:spPr>
          <a:xfrm>
            <a:off x="285750" y="321468"/>
            <a:ext cx="7858125" cy="321470"/>
          </a:xfrm>
          <a:prstGeom prst="rect">
            <a:avLst/>
          </a:prstGeom>
        </p:spPr>
        <p:txBody>
          <a:bodyPr lIns="35718" tIns="35718" rIns="35718" bIns="35718" anchor="b"/>
          <a:lstStyle>
            <a:lvl1pPr marL="0" indent="0" defTabSz="321468">
              <a:lnSpc>
                <a:spcPct val="80000"/>
              </a:lnSpc>
              <a:spcBef>
                <a:spcPts val="0"/>
              </a:spcBef>
              <a:buClrTx/>
              <a:buSzTx/>
              <a:buFontTx/>
              <a:buNone/>
              <a:defRPr cap="all" spc="80" sz="1600">
                <a:solidFill>
                  <a:srgbClr val="838787"/>
                </a:solidFill>
                <a:latin typeface="DIN Alternate"/>
                <a:ea typeface="DIN Alternate"/>
                <a:cs typeface="DIN Alternate"/>
                <a:sym typeface="DIN Alternate"/>
              </a:defRPr>
            </a:lvl1pPr>
            <a:lvl2pPr marL="653676" indent="-209176" defTabSz="321468">
              <a:lnSpc>
                <a:spcPct val="80000"/>
              </a:lnSpc>
              <a:spcBef>
                <a:spcPts val="0"/>
              </a:spcBef>
              <a:buClrTx/>
              <a:buSzPct val="104999"/>
              <a:buFontTx/>
              <a:buChar char="‣"/>
              <a:defRPr cap="all" spc="80" sz="1600">
                <a:solidFill>
                  <a:srgbClr val="838787"/>
                </a:solidFill>
                <a:latin typeface="DIN Alternate"/>
                <a:ea typeface="DIN Alternate"/>
                <a:cs typeface="DIN Alternate"/>
                <a:sym typeface="DIN Alternate"/>
              </a:defRPr>
            </a:lvl2pPr>
            <a:lvl3pPr marL="1098176" indent="-209176" defTabSz="321468">
              <a:lnSpc>
                <a:spcPct val="80000"/>
              </a:lnSpc>
              <a:spcBef>
                <a:spcPts val="0"/>
              </a:spcBef>
              <a:buClrTx/>
              <a:buSzPct val="104999"/>
              <a:buFontTx/>
              <a:buChar char="‣"/>
              <a:defRPr cap="all" spc="80" sz="1600">
                <a:solidFill>
                  <a:srgbClr val="838787"/>
                </a:solidFill>
                <a:latin typeface="DIN Alternate"/>
                <a:ea typeface="DIN Alternate"/>
                <a:cs typeface="DIN Alternate"/>
                <a:sym typeface="DIN Alternate"/>
              </a:defRPr>
            </a:lvl3pPr>
            <a:lvl4pPr marL="1542676" indent="-209176" defTabSz="321468">
              <a:lnSpc>
                <a:spcPct val="80000"/>
              </a:lnSpc>
              <a:spcBef>
                <a:spcPts val="0"/>
              </a:spcBef>
              <a:buClrTx/>
              <a:buSzPct val="104999"/>
              <a:buFontTx/>
              <a:buChar char="‣"/>
              <a:defRPr cap="all" spc="80" sz="1600">
                <a:solidFill>
                  <a:srgbClr val="838787"/>
                </a:solidFill>
                <a:latin typeface="DIN Alternate"/>
                <a:ea typeface="DIN Alternate"/>
                <a:cs typeface="DIN Alternate"/>
                <a:sym typeface="DIN Alternate"/>
              </a:defRPr>
            </a:lvl4pPr>
            <a:lvl5pPr marL="1987176" indent="-209176" defTabSz="321468">
              <a:lnSpc>
                <a:spcPct val="80000"/>
              </a:lnSpc>
              <a:spcBef>
                <a:spcPts val="0"/>
              </a:spcBef>
              <a:buClrTx/>
              <a:buSzPct val="104999"/>
              <a:buFontTx/>
              <a:buChar char="‣"/>
              <a:defRPr cap="all" spc="80" sz="1600">
                <a:solidFill>
                  <a:srgbClr val="838787"/>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129" name="Shape 129"/>
          <p:cNvSpPr/>
          <p:nvPr>
            <p:ph type="title"/>
          </p:nvPr>
        </p:nvSpPr>
        <p:spPr>
          <a:xfrm>
            <a:off x="285750" y="1080492"/>
            <a:ext cx="8572500" cy="508993"/>
          </a:xfrm>
          <a:prstGeom prst="rect">
            <a:avLst/>
          </a:prstGeom>
        </p:spPr>
        <p:txBody>
          <a:bodyPr lIns="35718" tIns="35718" rIns="35718" bIns="35718" anchor="t"/>
          <a:lstStyle>
            <a:lvl1pPr defTabSz="410765">
              <a:lnSpc>
                <a:spcPct val="80000"/>
              </a:lnSpc>
              <a:spcBef>
                <a:spcPts val="1900"/>
              </a:spcBef>
              <a:defRPr cap="all" sz="4200">
                <a:solidFill>
                  <a:srgbClr val="34A5DA"/>
                </a:solidFill>
                <a:latin typeface="DIN Condensed"/>
                <a:ea typeface="DIN Condensed"/>
                <a:cs typeface="DIN Condensed"/>
                <a:sym typeface="DIN Condensed"/>
              </a:defRPr>
            </a:lvl1pPr>
          </a:lstStyle>
          <a:p>
            <a:pPr/>
            <a:r>
              <a:t>Title Text</a:t>
            </a:r>
          </a:p>
        </p:txBody>
      </p:sp>
      <p:sp>
        <p:nvSpPr>
          <p:cNvPr id="130" name="Shape 130"/>
          <p:cNvSpPr/>
          <p:nvPr>
            <p:ph type="body" idx="13"/>
          </p:nvPr>
        </p:nvSpPr>
        <p:spPr>
          <a:xfrm>
            <a:off x="285750" y="1928812"/>
            <a:ext cx="8572500" cy="4295181"/>
          </a:xfrm>
          <a:prstGeom prst="rect">
            <a:avLst/>
          </a:prstGeom>
        </p:spPr>
        <p:txBody>
          <a:bodyPr lIns="35718" tIns="35718" rIns="35718" bIns="35718"/>
          <a:lstStyle/>
          <a:p>
            <a:pPr marL="287617" indent="-287617" defTabSz="410765">
              <a:spcBef>
                <a:spcPts val="1900"/>
              </a:spcBef>
              <a:buClr>
                <a:srgbClr val="34A5DA"/>
              </a:buClr>
              <a:buSzPct val="104999"/>
              <a:buFont typeface="Avenir Next"/>
              <a:buChar char="▸"/>
              <a:defRPr sz="2200">
                <a:solidFill>
                  <a:srgbClr val="838787"/>
                </a:solidFill>
                <a:latin typeface="Avenir Next Medium"/>
                <a:ea typeface="Avenir Next Medium"/>
                <a:cs typeface="Avenir Next Medium"/>
                <a:sym typeface="Avenir Next Medium"/>
              </a:defRPr>
            </a:pPr>
          </a:p>
        </p:txBody>
      </p:sp>
      <p:sp>
        <p:nvSpPr>
          <p:cNvPr id="131" name="Shape 131"/>
          <p:cNvSpPr/>
          <p:nvPr>
            <p:ph type="sldNum" sz="quarter" idx="2"/>
          </p:nvPr>
        </p:nvSpPr>
        <p:spPr>
          <a:xfrm>
            <a:off x="8575616" y="303609"/>
            <a:ext cx="279202" cy="312738"/>
          </a:xfrm>
          <a:prstGeom prst="rect">
            <a:avLst/>
          </a:prstGeom>
        </p:spPr>
        <p:txBody>
          <a:bodyPr lIns="35718" tIns="35718" rIns="35718" bIns="35718" anchor="t"/>
          <a:lstStyle>
            <a:lvl1pPr defTabSz="410765">
              <a:lnSpc>
                <a:spcPct val="80000"/>
              </a:lnSpc>
              <a:defRPr sz="16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4" name="Shape 24"/>
          <p:cNvSpPr/>
          <p:nvPr>
            <p:ph type="title"/>
          </p:nvPr>
        </p:nvSpPr>
        <p:spPr>
          <a:prstGeom prst="rect">
            <a:avLst/>
          </a:prstGeom>
        </p:spPr>
        <p:txBody>
          <a:bodyPr/>
          <a:lstStyle/>
          <a:p>
            <a:pPr/>
            <a:r>
              <a:t>Title Text</a:t>
            </a:r>
          </a:p>
        </p:txBody>
      </p:sp>
      <p:sp>
        <p:nvSpPr>
          <p:cNvPr id="25" name="Shape 25"/>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6" name="Shape 2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gradFill flip="none" rotWithShape="1">
          <a:gsLst>
            <a:gs pos="0">
              <a:srgbClr val="272727"/>
            </a:gs>
            <a:gs pos="30000">
              <a:srgbClr val="2F2F2F"/>
            </a:gs>
            <a:gs pos="100000">
              <a:srgbClr val="7C7C7C"/>
            </a:gs>
          </a:gsLst>
          <a:lin ang="13000000" scaled="0"/>
        </a:gradFill>
      </p:bgPr>
    </p:bg>
    <p:spTree>
      <p:nvGrpSpPr>
        <p:cNvPr id="1" name=""/>
        <p:cNvGrpSpPr/>
        <p:nvPr/>
      </p:nvGrpSpPr>
      <p:grpSpPr>
        <a:xfrm>
          <a:off x="0" y="0"/>
          <a:ext cx="0" cy="0"/>
          <a:chOff x="0" y="0"/>
          <a:chExt cx="0" cy="0"/>
        </a:xfrm>
      </p:grpSpPr>
      <p:sp>
        <p:nvSpPr>
          <p:cNvPr id="33" name="Shape 33"/>
          <p:cNvSpPr/>
          <p:nvPr/>
        </p:nvSpPr>
        <p:spPr>
          <a:xfrm>
            <a:off x="0" y="4752125"/>
            <a:ext cx="9144000" cy="2112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299"/>
                </a:moveTo>
                <a:lnTo>
                  <a:pt x="0" y="21600"/>
                </a:lnTo>
                <a:lnTo>
                  <a:pt x="21600" y="21600"/>
                </a:lnTo>
                <a:lnTo>
                  <a:pt x="21600" y="0"/>
                </a:lnTo>
                <a:cubicBezTo>
                  <a:pt x="12075" y="19571"/>
                  <a:pt x="8438" y="18598"/>
                  <a:pt x="0" y="17299"/>
                </a:cubicBezTo>
                <a:close/>
              </a:path>
            </a:pathLst>
          </a:custGeom>
          <a:solidFill>
            <a:srgbClr val="7B7B7B">
              <a:alpha val="45000"/>
            </a:srgbClr>
          </a:solidFill>
          <a:ln w="12700">
            <a:miter lim="400000"/>
          </a:ln>
          <a:effectLst>
            <a:outerShdw sx="100000" sy="100000" kx="0" ky="0" algn="b" rotWithShape="0" blurRad="50800" dist="44450" dir="16200000">
              <a:srgbClr val="000000">
                <a:alpha val="35000"/>
              </a:srgbClr>
            </a:outerShdw>
          </a:effectLst>
        </p:spPr>
        <p:txBody>
          <a:bodyPr lIns="45719" rIns="45719"/>
          <a:lstStyle/>
          <a:p>
            <a:pPr>
              <a:defRPr>
                <a:solidFill>
                  <a:srgbClr val="FFFFFF"/>
                </a:solidFill>
              </a:defRPr>
            </a:pPr>
          </a:p>
        </p:txBody>
      </p:sp>
      <p:sp>
        <p:nvSpPr>
          <p:cNvPr id="34" name="Shape 34"/>
          <p:cNvSpPr/>
          <p:nvPr/>
        </p:nvSpPr>
        <p:spPr>
          <a:xfrm>
            <a:off x="6105525" y="0"/>
            <a:ext cx="3038475"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5"/>
                </a:moveTo>
                <a:lnTo>
                  <a:pt x="21600" y="21600"/>
                </a:lnTo>
                <a:lnTo>
                  <a:pt x="2302" y="21590"/>
                </a:lnTo>
                <a:cubicBezTo>
                  <a:pt x="14535" y="17833"/>
                  <a:pt x="18147" y="7933"/>
                  <a:pt x="0" y="0"/>
                </a:cubicBezTo>
                <a:lnTo>
                  <a:pt x="21600" y="45"/>
                </a:lnTo>
                <a:close/>
              </a:path>
            </a:pathLst>
          </a:custGeom>
          <a:solidFill>
            <a:srgbClr val="5A5A5A">
              <a:alpha val="40000"/>
            </a:srgbClr>
          </a:solidFill>
          <a:ln w="12700">
            <a:miter lim="400000"/>
          </a:ln>
          <a:effectLst>
            <a:outerShdw sx="100000" sy="100000" kx="0" ky="0" algn="b" rotWithShape="0" blurRad="50800" dist="50800" dir="10800000">
              <a:srgbClr val="000000">
                <a:alpha val="45000"/>
              </a:srgbClr>
            </a:outerShdw>
          </a:effectLst>
        </p:spPr>
        <p:txBody>
          <a:bodyPr lIns="45719" rIns="45719"/>
          <a:lstStyle/>
          <a:p>
            <a:pPr>
              <a:defRPr>
                <a:solidFill>
                  <a:srgbClr val="FFFFFF"/>
                </a:solidFill>
              </a:defRPr>
            </a:pPr>
          </a:p>
        </p:txBody>
      </p:sp>
      <p:sp>
        <p:nvSpPr>
          <p:cNvPr id="35" name="Shape 35"/>
          <p:cNvSpPr/>
          <p:nvPr>
            <p:ph type="title"/>
          </p:nvPr>
        </p:nvSpPr>
        <p:spPr>
          <a:xfrm>
            <a:off x="685800" y="3583837"/>
            <a:ext cx="6629400" cy="1826363"/>
          </a:xfrm>
          <a:prstGeom prst="rect">
            <a:avLst/>
          </a:prstGeom>
        </p:spPr>
        <p:txBody>
          <a:bodyPr lIns="0" tIns="0" rIns="0" bIns="0" anchor="t"/>
          <a:lstStyle>
            <a:lvl1pPr>
              <a:defRPr b="1" sz="4200">
                <a:ln w="5000">
                  <a:solidFill>
                    <a:srgbClr val="5CD4FF"/>
                  </a:solidFill>
                </a:ln>
                <a:solidFill>
                  <a:srgbClr val="9FD4E8"/>
                </a:solidFill>
                <a:effectLst>
                  <a:outerShdw sx="100000" sy="100000" kx="0" ky="0" algn="b" rotWithShape="0" blurRad="50800" dist="38100" dir="5400000">
                    <a:srgbClr val="000000">
                      <a:alpha val="50000"/>
                    </a:srgbClr>
                  </a:outerShdw>
                </a:effectLst>
              </a:defRPr>
            </a:lvl1pPr>
          </a:lstStyle>
          <a:p>
            <a:pPr/>
            <a:r>
              <a:t>Title Text</a:t>
            </a:r>
          </a:p>
        </p:txBody>
      </p:sp>
      <p:sp>
        <p:nvSpPr>
          <p:cNvPr id="36" name="Shape 36"/>
          <p:cNvSpPr/>
          <p:nvPr>
            <p:ph type="body" sz="quarter" idx="1"/>
          </p:nvPr>
        </p:nvSpPr>
        <p:spPr>
          <a:xfrm>
            <a:off x="685800" y="2485800"/>
            <a:ext cx="6629400" cy="1066689"/>
          </a:xfrm>
          <a:prstGeom prst="rect">
            <a:avLst/>
          </a:prstGeom>
        </p:spPr>
        <p:txBody>
          <a:bodyPr lIns="0" tIns="0" rIns="0" bIns="0" anchor="b"/>
          <a:lstStyle>
            <a:lvl1pPr marL="0" indent="0">
              <a:spcBef>
                <a:spcPts val="400"/>
              </a:spcBef>
              <a:buClrTx/>
              <a:buSzTx/>
              <a:buFontTx/>
              <a:buNone/>
              <a:defRPr sz="2000"/>
            </a:lvl1pPr>
            <a:lvl2pPr marL="0" indent="448055">
              <a:spcBef>
                <a:spcPts val="400"/>
              </a:spcBef>
              <a:buClrTx/>
              <a:buSzTx/>
              <a:buFontTx/>
              <a:buNone/>
              <a:defRPr sz="2000"/>
            </a:lvl2pPr>
            <a:lvl3pPr marL="0" indent="749807">
              <a:spcBef>
                <a:spcPts val="400"/>
              </a:spcBef>
              <a:buClrTx/>
              <a:buSzTx/>
              <a:buFontTx/>
              <a:buNone/>
              <a:defRPr sz="2000"/>
            </a:lvl3pPr>
            <a:lvl4pPr marL="0" indent="1042416">
              <a:spcBef>
                <a:spcPts val="400"/>
              </a:spcBef>
              <a:buClrTx/>
              <a:buSzTx/>
              <a:buFontTx/>
              <a:buNone/>
              <a:defRPr sz="2000"/>
            </a:lvl4pPr>
            <a:lvl5pPr marL="0" indent="1307591">
              <a:spcBef>
                <a:spcPts val="400"/>
              </a:spcBef>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7" name="Shape 3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44" name="Shape 44"/>
          <p:cNvSpPr/>
          <p:nvPr>
            <p:ph type="title"/>
          </p:nvPr>
        </p:nvSpPr>
        <p:spPr>
          <a:prstGeom prst="rect">
            <a:avLst/>
          </a:prstGeom>
        </p:spPr>
        <p:txBody>
          <a:bodyPr/>
          <a:lstStyle/>
          <a:p>
            <a:pPr/>
            <a:r>
              <a:t>Title Text</a:t>
            </a:r>
          </a:p>
        </p:txBody>
      </p:sp>
      <p:sp>
        <p:nvSpPr>
          <p:cNvPr id="45" name="Shape 45"/>
          <p:cNvSpPr/>
          <p:nvPr>
            <p:ph type="body" sz="half" idx="1"/>
          </p:nvPr>
        </p:nvSpPr>
        <p:spPr>
          <a:xfrm>
            <a:off x="457200" y="1600200"/>
            <a:ext cx="3657600" cy="4525963"/>
          </a:xfrm>
          <a:prstGeom prst="rect">
            <a:avLst/>
          </a:prstGeom>
        </p:spPr>
        <p:txBody>
          <a:bodyPr/>
          <a:lstStyle>
            <a:lvl1pPr marL="420623" indent="-384047">
              <a:spcBef>
                <a:spcPts val="600"/>
              </a:spcBef>
              <a:defRPr sz="2600"/>
            </a:lvl1pPr>
            <a:lvl2pPr marL="772252" indent="-324196">
              <a:spcBef>
                <a:spcPts val="600"/>
              </a:spcBef>
              <a:defRPr sz="2600"/>
            </a:lvl2pPr>
            <a:lvl3pPr marL="1082649" indent="-332841">
              <a:spcBef>
                <a:spcPts val="600"/>
              </a:spcBef>
              <a:defRPr sz="2600"/>
            </a:lvl3pPr>
            <a:lvl4pPr marL="1385824" indent="-343408">
              <a:spcBef>
                <a:spcPts val="600"/>
              </a:spcBef>
              <a:defRPr sz="2600"/>
            </a:lvl4pPr>
            <a:lvl5pPr marL="1571752" indent="-264160">
              <a:spcBef>
                <a:spcPts val="600"/>
              </a:spcBef>
              <a:defRPr sz="2600"/>
            </a:lvl5pPr>
          </a:lstStyle>
          <a:p>
            <a:pPr/>
            <a:r>
              <a:t>Body Level One</a:t>
            </a:r>
          </a:p>
          <a:p>
            <a:pPr lvl="1"/>
            <a:r>
              <a:t>Body Level Two</a:t>
            </a:r>
          </a:p>
          <a:p>
            <a:pPr lvl="2"/>
            <a:r>
              <a:t>Body Level Three</a:t>
            </a:r>
          </a:p>
          <a:p>
            <a:pPr lvl="3"/>
            <a:r>
              <a:t>Body Level Four</a:t>
            </a:r>
          </a:p>
          <a:p>
            <a:pPr lvl="4"/>
            <a:r>
              <a:t>Body Level Five</a:t>
            </a:r>
          </a:p>
        </p:txBody>
      </p:sp>
      <p:sp>
        <p:nvSpPr>
          <p:cNvPr id="46" name="Shape 4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Comparison">
    <p:spTree>
      <p:nvGrpSpPr>
        <p:cNvPr id="1" name=""/>
        <p:cNvGrpSpPr/>
        <p:nvPr/>
      </p:nvGrpSpPr>
      <p:grpSpPr>
        <a:xfrm>
          <a:off x="0" y="0"/>
          <a:ext cx="0" cy="0"/>
          <a:chOff x="0" y="0"/>
          <a:chExt cx="0" cy="0"/>
        </a:xfrm>
      </p:grpSpPr>
      <p:sp>
        <p:nvSpPr>
          <p:cNvPr id="53" name="Shape 53"/>
          <p:cNvSpPr/>
          <p:nvPr>
            <p:ph type="title"/>
          </p:nvPr>
        </p:nvSpPr>
        <p:spPr>
          <a:xfrm>
            <a:off x="457200" y="273050"/>
            <a:ext cx="8229600" cy="1143000"/>
          </a:xfrm>
          <a:prstGeom prst="rect">
            <a:avLst/>
          </a:prstGeom>
        </p:spPr>
        <p:txBody>
          <a:bodyPr/>
          <a:lstStyle/>
          <a:p>
            <a:pPr/>
            <a:r>
              <a:t>Title Text</a:t>
            </a:r>
          </a:p>
        </p:txBody>
      </p:sp>
      <p:sp>
        <p:nvSpPr>
          <p:cNvPr id="54" name="Shape 54"/>
          <p:cNvSpPr/>
          <p:nvPr>
            <p:ph type="body" sz="quarter" idx="1"/>
          </p:nvPr>
        </p:nvSpPr>
        <p:spPr>
          <a:xfrm>
            <a:off x="457200" y="5486400"/>
            <a:ext cx="4040188" cy="838200"/>
          </a:xfrm>
          <a:prstGeom prst="rect">
            <a:avLst/>
          </a:prstGeom>
        </p:spPr>
        <p:txBody>
          <a:bodyPr/>
          <a:lstStyle>
            <a:lvl1pPr marL="0" indent="0">
              <a:spcBef>
                <a:spcPts val="500"/>
              </a:spcBef>
              <a:buClrTx/>
              <a:buSzTx/>
              <a:buFontTx/>
              <a:buNone/>
              <a:defRPr b="1" sz="2400">
                <a:solidFill>
                  <a:schemeClr val="accent1"/>
                </a:solidFill>
              </a:defRPr>
            </a:lvl1pPr>
            <a:lvl2pPr marL="0" indent="448055">
              <a:spcBef>
                <a:spcPts val="500"/>
              </a:spcBef>
              <a:buClrTx/>
              <a:buSzTx/>
              <a:buFontTx/>
              <a:buNone/>
              <a:defRPr b="1" sz="2400">
                <a:solidFill>
                  <a:schemeClr val="accent1"/>
                </a:solidFill>
              </a:defRPr>
            </a:lvl2pPr>
            <a:lvl3pPr marL="0" indent="749807">
              <a:spcBef>
                <a:spcPts val="500"/>
              </a:spcBef>
              <a:buClrTx/>
              <a:buSzTx/>
              <a:buFontTx/>
              <a:buNone/>
              <a:defRPr b="1" sz="2400">
                <a:solidFill>
                  <a:schemeClr val="accent1"/>
                </a:solidFill>
              </a:defRPr>
            </a:lvl3pPr>
            <a:lvl4pPr marL="0" indent="1042416">
              <a:spcBef>
                <a:spcPts val="500"/>
              </a:spcBef>
              <a:buClrTx/>
              <a:buSzTx/>
              <a:buFontTx/>
              <a:buNone/>
              <a:defRPr b="1" sz="2400">
                <a:solidFill>
                  <a:schemeClr val="accent1"/>
                </a:solidFill>
              </a:defRPr>
            </a:lvl4pPr>
            <a:lvl5pPr marL="0" indent="1307591">
              <a:spcBef>
                <a:spcPts val="500"/>
              </a:spcBef>
              <a:buClrTx/>
              <a:buSzTx/>
              <a:buFontTx/>
              <a:buNone/>
              <a:defRPr b="1" sz="2400">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sp>
        <p:nvSpPr>
          <p:cNvPr id="55" name="Shape 55"/>
          <p:cNvSpPr/>
          <p:nvPr>
            <p:ph type="body" sz="quarter" idx="13"/>
          </p:nvPr>
        </p:nvSpPr>
        <p:spPr>
          <a:xfrm>
            <a:off x="4645025" y="5486400"/>
            <a:ext cx="4041775" cy="838200"/>
          </a:xfrm>
          <a:prstGeom prst="rect">
            <a:avLst/>
          </a:prstGeom>
        </p:spPr>
        <p:txBody>
          <a:bodyPr/>
          <a:lstStyle/>
          <a:p>
            <a:pPr marL="0" indent="0">
              <a:spcBef>
                <a:spcPts val="500"/>
              </a:spcBef>
              <a:buClrTx/>
              <a:buSzTx/>
              <a:buFontTx/>
              <a:buNone/>
              <a:defRPr b="1" sz="2400">
                <a:solidFill>
                  <a:schemeClr val="accent1"/>
                </a:solidFill>
              </a:defRPr>
            </a:pPr>
          </a:p>
        </p:txBody>
      </p:sp>
      <p:sp>
        <p:nvSpPr>
          <p:cNvPr id="56" name="Shape 5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63" name="Shape 63"/>
          <p:cNvSpPr/>
          <p:nvPr>
            <p:ph type="title"/>
          </p:nvPr>
        </p:nvSpPr>
        <p:spPr>
          <a:xfrm>
            <a:off x="457200" y="274320"/>
            <a:ext cx="7470648" cy="1143001"/>
          </a:xfrm>
          <a:prstGeom prst="rect">
            <a:avLst/>
          </a:prstGeom>
        </p:spPr>
        <p:txBody>
          <a:bodyPr/>
          <a:lstStyle/>
          <a:p>
            <a:pPr/>
            <a:r>
              <a:t>Title Text</a:t>
            </a:r>
          </a:p>
        </p:txBody>
      </p:sp>
      <p:sp>
        <p:nvSpPr>
          <p:cNvPr id="64" name="Shape 6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71" name="Shape 7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8" name="Shape 78"/>
          <p:cNvSpPr/>
          <p:nvPr>
            <p:ph type="title"/>
          </p:nvPr>
        </p:nvSpPr>
        <p:spPr>
          <a:xfrm>
            <a:off x="457200" y="1185528"/>
            <a:ext cx="3200400" cy="730251"/>
          </a:xfrm>
          <a:prstGeom prst="rect">
            <a:avLst/>
          </a:prstGeom>
        </p:spPr>
        <p:txBody>
          <a:bodyPr lIns="0" tIns="0" rIns="0" bIns="0" anchor="t"/>
          <a:lstStyle>
            <a:lvl1pPr>
              <a:defRPr b="1" sz="1800">
                <a:solidFill>
                  <a:schemeClr val="accent1"/>
                </a:solidFill>
              </a:defRPr>
            </a:lvl1pPr>
          </a:lstStyle>
          <a:p>
            <a:pPr/>
            <a:r>
              <a:t>Title Text</a:t>
            </a:r>
          </a:p>
        </p:txBody>
      </p:sp>
      <p:sp>
        <p:nvSpPr>
          <p:cNvPr id="79" name="Shape 79"/>
          <p:cNvSpPr/>
          <p:nvPr>
            <p:ph type="body" sz="quarter" idx="1"/>
          </p:nvPr>
        </p:nvSpPr>
        <p:spPr>
          <a:xfrm>
            <a:off x="457200" y="214423"/>
            <a:ext cx="2743200" cy="914401"/>
          </a:xfrm>
          <a:prstGeom prst="rect">
            <a:avLst/>
          </a:prstGeom>
        </p:spPr>
        <p:txBody>
          <a:bodyPr lIns="0" tIns="0" rIns="0" bIns="0" anchor="b"/>
          <a:lstStyle>
            <a:lvl1pPr marL="0" indent="0">
              <a:spcBef>
                <a:spcPts val="300"/>
              </a:spcBef>
              <a:buClrTx/>
              <a:buSzTx/>
              <a:buFontTx/>
              <a:buNone/>
              <a:defRPr sz="1400"/>
            </a:lvl1pPr>
            <a:lvl2pPr marL="0" indent="448055">
              <a:spcBef>
                <a:spcPts val="300"/>
              </a:spcBef>
              <a:buClrTx/>
              <a:buSzTx/>
              <a:buFontTx/>
              <a:buNone/>
              <a:defRPr sz="1400"/>
            </a:lvl2pPr>
            <a:lvl3pPr marL="0" indent="749807">
              <a:spcBef>
                <a:spcPts val="300"/>
              </a:spcBef>
              <a:buClrTx/>
              <a:buSzTx/>
              <a:buFontTx/>
              <a:buNone/>
              <a:defRPr sz="1400"/>
            </a:lvl3pPr>
            <a:lvl4pPr marL="0" indent="1042416">
              <a:spcBef>
                <a:spcPts val="300"/>
              </a:spcBef>
              <a:buClrTx/>
              <a:buSzTx/>
              <a:buFontTx/>
              <a:buNone/>
              <a:defRPr sz="1400"/>
            </a:lvl4pPr>
            <a:lvl5pPr marL="0" indent="1307591">
              <a:spcBef>
                <a:spcPts val="300"/>
              </a:spcBef>
              <a:buClrTx/>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0" name="Shape 80"/>
          <p:cNvSpPr/>
          <p:nvPr>
            <p:ph type="sldNum" sz="quarter" idx="2"/>
          </p:nvPr>
        </p:nvSpPr>
        <p:spPr>
          <a:xfrm>
            <a:off x="8764485" y="6651643"/>
            <a:ext cx="153963" cy="13554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sp>
        <p:nvSpPr>
          <p:cNvPr id="87" name="Shape 87"/>
          <p:cNvSpPr/>
          <p:nvPr>
            <p:ph type="title"/>
          </p:nvPr>
        </p:nvSpPr>
        <p:spPr>
          <a:xfrm>
            <a:off x="5556732" y="1705709"/>
            <a:ext cx="3053869" cy="1253809"/>
          </a:xfrm>
          <a:prstGeom prst="rect">
            <a:avLst/>
          </a:prstGeom>
        </p:spPr>
        <p:txBody>
          <a:bodyPr anchor="b"/>
          <a:lstStyle>
            <a:lvl1pPr>
              <a:defRPr b="1" sz="2200">
                <a:solidFill>
                  <a:schemeClr val="accent1"/>
                </a:solidFill>
              </a:defRPr>
            </a:lvl1pPr>
          </a:lstStyle>
          <a:p>
            <a:pPr/>
            <a:r>
              <a:t>Title Text</a:t>
            </a:r>
          </a:p>
        </p:txBody>
      </p:sp>
      <p:sp>
        <p:nvSpPr>
          <p:cNvPr id="88" name="Shape 88"/>
          <p:cNvSpPr/>
          <p:nvPr>
            <p:ph type="pic" sz="half" idx="13"/>
          </p:nvPr>
        </p:nvSpPr>
        <p:spPr>
          <a:xfrm>
            <a:off x="1065627" y="1019907"/>
            <a:ext cx="4114801" cy="4114801"/>
          </a:xfrm>
          <a:prstGeom prst="rect">
            <a:avLst/>
          </a:prstGeom>
          <a:ln w="50800">
            <a:solidFill>
              <a:srgbClr val="3B3B3B"/>
            </a:solidFill>
            <a:miter lim="800000"/>
          </a:ln>
          <a:effectLst>
            <a:outerShdw sx="100000" sy="100000" kx="0" ky="0" algn="b" rotWithShape="0" blurRad="152400" dist="345000" dir="5400000">
              <a:srgbClr val="000000">
                <a:alpha val="25000"/>
              </a:srgbClr>
            </a:outerShdw>
          </a:effectLst>
        </p:spPr>
        <p:txBody>
          <a:bodyPr lIns="91439" rIns="91439">
            <a:noAutofit/>
          </a:bodyPr>
          <a:lstStyle/>
          <a:p>
            <a:pPr/>
          </a:p>
        </p:txBody>
      </p:sp>
      <p:sp>
        <p:nvSpPr>
          <p:cNvPr id="89" name="Shape 89"/>
          <p:cNvSpPr/>
          <p:nvPr>
            <p:ph type="body" sz="quarter" idx="1"/>
          </p:nvPr>
        </p:nvSpPr>
        <p:spPr>
          <a:xfrm>
            <a:off x="5556734" y="2998765"/>
            <a:ext cx="3053866" cy="2663483"/>
          </a:xfrm>
          <a:prstGeom prst="rect">
            <a:avLst/>
          </a:prstGeom>
        </p:spPr>
        <p:txBody>
          <a:bodyPr/>
          <a:lstStyle>
            <a:lvl1pPr marL="0" indent="0">
              <a:spcBef>
                <a:spcPts val="200"/>
              </a:spcBef>
              <a:buClrTx/>
              <a:buSzTx/>
              <a:buFontTx/>
              <a:buNone/>
              <a:defRPr sz="1200"/>
            </a:lvl1pPr>
            <a:lvl2pPr marL="0" indent="448055">
              <a:spcBef>
                <a:spcPts val="200"/>
              </a:spcBef>
              <a:buClrTx/>
              <a:buSzTx/>
              <a:buFontTx/>
              <a:buNone/>
              <a:defRPr sz="1200"/>
            </a:lvl2pPr>
            <a:lvl3pPr marL="0" indent="749807">
              <a:spcBef>
                <a:spcPts val="200"/>
              </a:spcBef>
              <a:buClrTx/>
              <a:buSzTx/>
              <a:buFontTx/>
              <a:buNone/>
              <a:defRPr sz="1200"/>
            </a:lvl3pPr>
            <a:lvl4pPr marL="0" indent="1042416">
              <a:spcBef>
                <a:spcPts val="200"/>
              </a:spcBef>
              <a:buClrTx/>
              <a:buSzTx/>
              <a:buFontTx/>
              <a:buNone/>
              <a:defRPr sz="1200"/>
            </a:lvl4pPr>
            <a:lvl5pPr marL="0" indent="1307591">
              <a:spcBef>
                <a:spcPts val="200"/>
              </a:spcBef>
              <a:buClrTx/>
              <a:buSzTx/>
              <a:buFont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90" name="Shape 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B3B3B"/>
        </a:solidFill>
      </p:bgPr>
    </p:bg>
    <p:spTree>
      <p:nvGrpSpPr>
        <p:cNvPr id="1" name=""/>
        <p:cNvGrpSpPr/>
        <p:nvPr/>
      </p:nvGrpSpPr>
      <p:grpSpPr>
        <a:xfrm>
          <a:off x="0" y="0"/>
          <a:ext cx="0" cy="0"/>
          <a:chOff x="0" y="0"/>
          <a:chExt cx="0" cy="0"/>
        </a:xfrm>
      </p:grpSpPr>
      <p:sp>
        <p:nvSpPr>
          <p:cNvPr id="2" name="Shape 2"/>
          <p:cNvSpPr/>
          <p:nvPr/>
        </p:nvSpPr>
        <p:spPr>
          <a:xfrm>
            <a:off x="0" y="4752125"/>
            <a:ext cx="9144000" cy="2112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299"/>
                </a:moveTo>
                <a:lnTo>
                  <a:pt x="0" y="21600"/>
                </a:lnTo>
                <a:lnTo>
                  <a:pt x="21600" y="21600"/>
                </a:lnTo>
                <a:lnTo>
                  <a:pt x="21600" y="0"/>
                </a:lnTo>
                <a:cubicBezTo>
                  <a:pt x="12075" y="19571"/>
                  <a:pt x="8438" y="18598"/>
                  <a:pt x="0" y="17299"/>
                </a:cubicBezTo>
                <a:close/>
              </a:path>
            </a:pathLst>
          </a:custGeom>
          <a:solidFill>
            <a:srgbClr val="7B7B7B">
              <a:alpha val="45000"/>
            </a:srgbClr>
          </a:solidFill>
          <a:ln w="12700">
            <a:miter lim="400000"/>
          </a:ln>
          <a:effectLst>
            <a:outerShdw sx="100000" sy="100000" kx="0" ky="0" algn="b" rotWithShape="0" blurRad="50800" dist="44450" dir="16200000">
              <a:srgbClr val="000000">
                <a:alpha val="35000"/>
              </a:srgbClr>
            </a:outerShdw>
          </a:effectLst>
        </p:spPr>
        <p:txBody>
          <a:bodyPr lIns="45719" rIns="45719"/>
          <a:lstStyle/>
          <a:p>
            <a:pPr>
              <a:defRPr>
                <a:solidFill>
                  <a:srgbClr val="FFFFFF"/>
                </a:solidFill>
              </a:defRPr>
            </a:pPr>
          </a:p>
        </p:txBody>
      </p:sp>
      <p:sp>
        <p:nvSpPr>
          <p:cNvPr id="3" name="Shape 3"/>
          <p:cNvSpPr/>
          <p:nvPr/>
        </p:nvSpPr>
        <p:spPr>
          <a:xfrm>
            <a:off x="7315200" y="0"/>
            <a:ext cx="1828800" cy="6858001"/>
          </a:xfrm>
          <a:custGeom>
            <a:avLst/>
            <a:gdLst/>
            <a:ahLst/>
            <a:cxnLst>
              <a:cxn ang="0">
                <a:pos x="wd2" y="hd2"/>
              </a:cxn>
              <a:cxn ang="5400000">
                <a:pos x="wd2" y="hd2"/>
              </a:cxn>
              <a:cxn ang="10800000">
                <a:pos x="wd2" y="hd2"/>
              </a:cxn>
              <a:cxn ang="16200000">
                <a:pos x="wd2" y="hd2"/>
              </a:cxn>
            </a:cxnLst>
            <a:rect l="0" t="0" r="r" b="b"/>
            <a:pathLst>
              <a:path w="19857" h="21600" fill="norm" stroke="1" extrusionOk="0">
                <a:moveTo>
                  <a:pt x="19857" y="45"/>
                </a:moveTo>
                <a:lnTo>
                  <a:pt x="19857" y="21600"/>
                </a:lnTo>
                <a:lnTo>
                  <a:pt x="2116" y="21590"/>
                </a:lnTo>
                <a:cubicBezTo>
                  <a:pt x="13363" y="17833"/>
                  <a:pt x="21600" y="8652"/>
                  <a:pt x="0" y="0"/>
                </a:cubicBezTo>
                <a:lnTo>
                  <a:pt x="19857" y="45"/>
                </a:lnTo>
                <a:close/>
              </a:path>
            </a:pathLst>
          </a:custGeom>
          <a:solidFill>
            <a:srgbClr val="5A5A5A">
              <a:alpha val="40000"/>
            </a:srgbClr>
          </a:solidFill>
          <a:ln w="12700">
            <a:miter lim="400000"/>
          </a:ln>
          <a:effectLst>
            <a:outerShdw sx="100000" sy="100000" kx="0" ky="0" algn="b" rotWithShape="0" blurRad="50800" dist="50800" dir="10800000">
              <a:srgbClr val="000000">
                <a:alpha val="45000"/>
              </a:srgbClr>
            </a:outerShdw>
          </a:effectLst>
        </p:spPr>
        <p:txBody>
          <a:bodyPr lIns="45719" rIns="45719"/>
          <a:lstStyle/>
          <a:p>
            <a:pPr>
              <a:defRPr>
                <a:solidFill>
                  <a:srgbClr val="FFFFFF"/>
                </a:solidFill>
              </a:defRPr>
            </a:pPr>
          </a:p>
        </p:txBody>
      </p:sp>
      <p:sp>
        <p:nvSpPr>
          <p:cNvPr id="4" name="Shape 4"/>
          <p:cNvSpPr/>
          <p:nvPr>
            <p:ph type="title"/>
          </p:nvPr>
        </p:nvSpPr>
        <p:spPr>
          <a:xfrm>
            <a:off x="457200" y="274638"/>
            <a:ext cx="7467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5" name="Shape 5"/>
          <p:cNvSpPr/>
          <p:nvPr>
            <p:ph type="body" idx="1"/>
          </p:nvPr>
        </p:nvSpPr>
        <p:spPr>
          <a:xfrm>
            <a:off x="457200" y="1600200"/>
            <a:ext cx="7467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hape 6"/>
          <p:cNvSpPr/>
          <p:nvPr>
            <p:ph type="sldNum" sz="quarter" idx="2"/>
          </p:nvPr>
        </p:nvSpPr>
        <p:spPr>
          <a:xfrm>
            <a:off x="8761437" y="6651643"/>
            <a:ext cx="153964" cy="135546"/>
          </a:xfrm>
          <a:prstGeom prst="rect">
            <a:avLst/>
          </a:prstGeom>
          <a:ln w="12700">
            <a:miter lim="400000"/>
          </a:ln>
        </p:spPr>
        <p:txBody>
          <a:bodyPr wrap="none" lIns="0" tIns="0" rIns="0" bIns="0" anchor="b">
            <a:spAutoFit/>
          </a:bodyPr>
          <a:lstStyle>
            <a:lvl1pPr algn="r">
              <a:defRPr sz="1000">
                <a:solidFill>
                  <a:srgbClr val="9B999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4600" u="none">
          <a:ln>
            <a:noFill/>
          </a:ln>
          <a:solidFill>
            <a:srgbClr val="FFFFFF"/>
          </a:solidFill>
          <a:uFillTx/>
          <a:latin typeface="Franklin Gothic Book"/>
          <a:ea typeface="Franklin Gothic Book"/>
          <a:cs typeface="Franklin Gothic Book"/>
          <a:sym typeface="Franklin Gothic Book"/>
        </a:defRPr>
      </a:lvl1pPr>
      <a:lvl2pPr marL="0" marR="0" indent="0" algn="l" defTabSz="914400" rtl="0" latinLnBrk="0">
        <a:lnSpc>
          <a:spcPct val="100000"/>
        </a:lnSpc>
        <a:spcBef>
          <a:spcPts val="0"/>
        </a:spcBef>
        <a:spcAft>
          <a:spcPts val="0"/>
        </a:spcAft>
        <a:buClrTx/>
        <a:buSzTx/>
        <a:buFontTx/>
        <a:buNone/>
        <a:tabLst/>
        <a:defRPr b="0" baseline="0" cap="none" i="0" spc="0" strike="noStrike" sz="4600" u="none">
          <a:ln>
            <a:noFill/>
          </a:ln>
          <a:solidFill>
            <a:srgbClr val="FFFFFF"/>
          </a:solidFill>
          <a:uFillTx/>
          <a:latin typeface="Franklin Gothic Book"/>
          <a:ea typeface="Franklin Gothic Book"/>
          <a:cs typeface="Franklin Gothic Book"/>
          <a:sym typeface="Franklin Gothic Book"/>
        </a:defRPr>
      </a:lvl2pPr>
      <a:lvl3pPr marL="0" marR="0" indent="0" algn="l" defTabSz="914400" rtl="0" latinLnBrk="0">
        <a:lnSpc>
          <a:spcPct val="100000"/>
        </a:lnSpc>
        <a:spcBef>
          <a:spcPts val="0"/>
        </a:spcBef>
        <a:spcAft>
          <a:spcPts val="0"/>
        </a:spcAft>
        <a:buClrTx/>
        <a:buSzTx/>
        <a:buFontTx/>
        <a:buNone/>
        <a:tabLst/>
        <a:defRPr b="0" baseline="0" cap="none" i="0" spc="0" strike="noStrike" sz="4600" u="none">
          <a:ln>
            <a:noFill/>
          </a:ln>
          <a:solidFill>
            <a:srgbClr val="FFFFFF"/>
          </a:solidFill>
          <a:uFillTx/>
          <a:latin typeface="Franklin Gothic Book"/>
          <a:ea typeface="Franklin Gothic Book"/>
          <a:cs typeface="Franklin Gothic Book"/>
          <a:sym typeface="Franklin Gothic Book"/>
        </a:defRPr>
      </a:lvl3pPr>
      <a:lvl4pPr marL="0" marR="0" indent="0" algn="l" defTabSz="914400" rtl="0" latinLnBrk="0">
        <a:lnSpc>
          <a:spcPct val="100000"/>
        </a:lnSpc>
        <a:spcBef>
          <a:spcPts val="0"/>
        </a:spcBef>
        <a:spcAft>
          <a:spcPts val="0"/>
        </a:spcAft>
        <a:buClrTx/>
        <a:buSzTx/>
        <a:buFontTx/>
        <a:buNone/>
        <a:tabLst/>
        <a:defRPr b="0" baseline="0" cap="none" i="0" spc="0" strike="noStrike" sz="4600" u="none">
          <a:ln>
            <a:noFill/>
          </a:ln>
          <a:solidFill>
            <a:srgbClr val="FFFFFF"/>
          </a:solidFill>
          <a:uFillTx/>
          <a:latin typeface="Franklin Gothic Book"/>
          <a:ea typeface="Franklin Gothic Book"/>
          <a:cs typeface="Franklin Gothic Book"/>
          <a:sym typeface="Franklin Gothic Book"/>
        </a:defRPr>
      </a:lvl4pPr>
      <a:lvl5pPr marL="0" marR="0" indent="0" algn="l" defTabSz="914400" rtl="0" latinLnBrk="0">
        <a:lnSpc>
          <a:spcPct val="100000"/>
        </a:lnSpc>
        <a:spcBef>
          <a:spcPts val="0"/>
        </a:spcBef>
        <a:spcAft>
          <a:spcPts val="0"/>
        </a:spcAft>
        <a:buClrTx/>
        <a:buSzTx/>
        <a:buFontTx/>
        <a:buNone/>
        <a:tabLst/>
        <a:defRPr b="0" baseline="0" cap="none" i="0" spc="0" strike="noStrike" sz="4600" u="none">
          <a:ln>
            <a:noFill/>
          </a:ln>
          <a:solidFill>
            <a:srgbClr val="FFFFFF"/>
          </a:solidFill>
          <a:uFillTx/>
          <a:latin typeface="Franklin Gothic Book"/>
          <a:ea typeface="Franklin Gothic Book"/>
          <a:cs typeface="Franklin Gothic Book"/>
          <a:sym typeface="Franklin Gothic Book"/>
        </a:defRPr>
      </a:lvl5pPr>
      <a:lvl6pPr marL="0" marR="0" indent="0" algn="l" defTabSz="914400" rtl="0" latinLnBrk="0">
        <a:lnSpc>
          <a:spcPct val="100000"/>
        </a:lnSpc>
        <a:spcBef>
          <a:spcPts val="0"/>
        </a:spcBef>
        <a:spcAft>
          <a:spcPts val="0"/>
        </a:spcAft>
        <a:buClrTx/>
        <a:buSzTx/>
        <a:buFontTx/>
        <a:buNone/>
        <a:tabLst/>
        <a:defRPr b="0" baseline="0" cap="none" i="0" spc="0" strike="noStrike" sz="4600" u="none">
          <a:ln>
            <a:noFill/>
          </a:ln>
          <a:solidFill>
            <a:srgbClr val="FFFFFF"/>
          </a:solidFill>
          <a:uFillTx/>
          <a:latin typeface="Franklin Gothic Book"/>
          <a:ea typeface="Franklin Gothic Book"/>
          <a:cs typeface="Franklin Gothic Book"/>
          <a:sym typeface="Franklin Gothic Book"/>
        </a:defRPr>
      </a:lvl6pPr>
      <a:lvl7pPr marL="0" marR="0" indent="0" algn="l" defTabSz="914400" rtl="0" latinLnBrk="0">
        <a:lnSpc>
          <a:spcPct val="100000"/>
        </a:lnSpc>
        <a:spcBef>
          <a:spcPts val="0"/>
        </a:spcBef>
        <a:spcAft>
          <a:spcPts val="0"/>
        </a:spcAft>
        <a:buClrTx/>
        <a:buSzTx/>
        <a:buFontTx/>
        <a:buNone/>
        <a:tabLst/>
        <a:defRPr b="0" baseline="0" cap="none" i="0" spc="0" strike="noStrike" sz="4600" u="none">
          <a:ln>
            <a:noFill/>
          </a:ln>
          <a:solidFill>
            <a:srgbClr val="FFFFFF"/>
          </a:solidFill>
          <a:uFillTx/>
          <a:latin typeface="Franklin Gothic Book"/>
          <a:ea typeface="Franklin Gothic Book"/>
          <a:cs typeface="Franklin Gothic Book"/>
          <a:sym typeface="Franklin Gothic Book"/>
        </a:defRPr>
      </a:lvl7pPr>
      <a:lvl8pPr marL="0" marR="0" indent="0" algn="l" defTabSz="914400" rtl="0" latinLnBrk="0">
        <a:lnSpc>
          <a:spcPct val="100000"/>
        </a:lnSpc>
        <a:spcBef>
          <a:spcPts val="0"/>
        </a:spcBef>
        <a:spcAft>
          <a:spcPts val="0"/>
        </a:spcAft>
        <a:buClrTx/>
        <a:buSzTx/>
        <a:buFontTx/>
        <a:buNone/>
        <a:tabLst/>
        <a:defRPr b="0" baseline="0" cap="none" i="0" spc="0" strike="noStrike" sz="4600" u="none">
          <a:ln>
            <a:noFill/>
          </a:ln>
          <a:solidFill>
            <a:srgbClr val="FFFFFF"/>
          </a:solidFill>
          <a:uFillTx/>
          <a:latin typeface="Franklin Gothic Book"/>
          <a:ea typeface="Franklin Gothic Book"/>
          <a:cs typeface="Franklin Gothic Book"/>
          <a:sym typeface="Franklin Gothic Book"/>
        </a:defRPr>
      </a:lvl8pPr>
      <a:lvl9pPr marL="0" marR="0" indent="0" algn="l" defTabSz="914400" rtl="0" latinLnBrk="0">
        <a:lnSpc>
          <a:spcPct val="100000"/>
        </a:lnSpc>
        <a:spcBef>
          <a:spcPts val="0"/>
        </a:spcBef>
        <a:spcAft>
          <a:spcPts val="0"/>
        </a:spcAft>
        <a:buClrTx/>
        <a:buSzTx/>
        <a:buFontTx/>
        <a:buNone/>
        <a:tabLst/>
        <a:defRPr b="0" baseline="0" cap="none" i="0" spc="0" strike="noStrike" sz="4600" u="none">
          <a:ln>
            <a:noFill/>
          </a:ln>
          <a:solidFill>
            <a:srgbClr val="FFFFFF"/>
          </a:solidFill>
          <a:uFillTx/>
          <a:latin typeface="Franklin Gothic Book"/>
          <a:ea typeface="Franklin Gothic Book"/>
          <a:cs typeface="Franklin Gothic Book"/>
          <a:sym typeface="Franklin Gothic Book"/>
        </a:defRPr>
      </a:lvl9pPr>
    </p:titleStyle>
    <p:bodyStyle>
      <a:lvl1pPr marL="420623" marR="0" indent="-384047" algn="l" defTabSz="914400" rtl="0" latinLnBrk="0">
        <a:lnSpc>
          <a:spcPct val="100000"/>
        </a:lnSpc>
        <a:spcBef>
          <a:spcPts val="700"/>
        </a:spcBef>
        <a:spcAft>
          <a:spcPts val="0"/>
        </a:spcAft>
        <a:buClr>
          <a:schemeClr val="accent1"/>
        </a:buClr>
        <a:buSzPct val="80000"/>
        <a:buFont typeface="Wingdings 2"/>
        <a:buChar char="⦿"/>
        <a:tabLst/>
        <a:defRPr b="0" baseline="0" cap="none" i="0" spc="0" strike="noStrike" sz="3000" u="none">
          <a:ln>
            <a:noFill/>
          </a:ln>
          <a:solidFill>
            <a:srgbClr val="FFFFFF"/>
          </a:solidFill>
          <a:uFillTx/>
          <a:latin typeface="+mj-lt"/>
          <a:ea typeface="+mj-ea"/>
          <a:cs typeface="+mj-cs"/>
          <a:sym typeface="Arial"/>
        </a:defRPr>
      </a:lvl1pPr>
      <a:lvl2pPr marL="764579" marR="0" indent="-316523" algn="l" defTabSz="914400" rtl="0" latinLnBrk="0">
        <a:lnSpc>
          <a:spcPct val="100000"/>
        </a:lnSpc>
        <a:spcBef>
          <a:spcPts val="700"/>
        </a:spcBef>
        <a:spcAft>
          <a:spcPts val="0"/>
        </a:spcAft>
        <a:buClr>
          <a:schemeClr val="accent1"/>
        </a:buClr>
        <a:buSzPct val="90000"/>
        <a:buFont typeface="Wingdings 2"/>
        <a:buChar char="●"/>
        <a:tabLst/>
        <a:defRPr b="0" baseline="0" cap="none" i="0" spc="0" strike="noStrike" sz="3000" u="none">
          <a:ln>
            <a:noFill/>
          </a:ln>
          <a:solidFill>
            <a:srgbClr val="FFFFFF"/>
          </a:solidFill>
          <a:uFillTx/>
          <a:latin typeface="+mj-lt"/>
          <a:ea typeface="+mj-ea"/>
          <a:cs typeface="+mj-cs"/>
          <a:sym typeface="Arial"/>
        </a:defRPr>
      </a:lvl2pPr>
      <a:lvl3pPr marL="1069847" marR="0" indent="-320040" algn="l" defTabSz="914400" rtl="0" latinLnBrk="0">
        <a:lnSpc>
          <a:spcPct val="100000"/>
        </a:lnSpc>
        <a:spcBef>
          <a:spcPts val="700"/>
        </a:spcBef>
        <a:spcAft>
          <a:spcPts val="0"/>
        </a:spcAft>
        <a:buClr>
          <a:schemeClr val="accent1"/>
        </a:buClr>
        <a:buSzPct val="85000"/>
        <a:buFont typeface="Wingdings 2"/>
        <a:buChar char="○"/>
        <a:tabLst/>
        <a:defRPr b="0" baseline="0" cap="none" i="0" spc="0" strike="noStrike" sz="3000" u="none">
          <a:ln>
            <a:noFill/>
          </a:ln>
          <a:solidFill>
            <a:srgbClr val="FFFFFF"/>
          </a:solidFill>
          <a:uFillTx/>
          <a:latin typeface="+mj-lt"/>
          <a:ea typeface="+mj-ea"/>
          <a:cs typeface="+mj-cs"/>
          <a:sym typeface="Arial"/>
        </a:defRPr>
      </a:lvl3pPr>
      <a:lvl4pPr marL="1399032" marR="0" indent="-356616" algn="l" defTabSz="914400" rtl="0" latinLnBrk="0">
        <a:lnSpc>
          <a:spcPct val="100000"/>
        </a:lnSpc>
        <a:spcBef>
          <a:spcPts val="700"/>
        </a:spcBef>
        <a:spcAft>
          <a:spcPts val="0"/>
        </a:spcAft>
        <a:buClr>
          <a:schemeClr val="accent1"/>
        </a:buClr>
        <a:buSzPct val="90000"/>
        <a:buFont typeface="Wingdings 2"/>
        <a:buChar char="●"/>
        <a:tabLst/>
        <a:defRPr b="0" baseline="0" cap="none" i="0" spc="0" strike="noStrike" sz="3000" u="none">
          <a:ln>
            <a:noFill/>
          </a:ln>
          <a:solidFill>
            <a:srgbClr val="FFFFFF"/>
          </a:solidFill>
          <a:uFillTx/>
          <a:latin typeface="+mj-lt"/>
          <a:ea typeface="+mj-ea"/>
          <a:cs typeface="+mj-cs"/>
          <a:sym typeface="Arial"/>
        </a:defRPr>
      </a:lvl4pPr>
      <a:lvl5pPr marL="1581911" marR="0" indent="-274319" algn="l" defTabSz="914400" rtl="0" latinLnBrk="0">
        <a:lnSpc>
          <a:spcPct val="100000"/>
        </a:lnSpc>
        <a:spcBef>
          <a:spcPts val="700"/>
        </a:spcBef>
        <a:spcAft>
          <a:spcPts val="0"/>
        </a:spcAft>
        <a:buClr>
          <a:schemeClr val="accent1"/>
        </a:buClr>
        <a:buSzPct val="100000"/>
        <a:buFont typeface="Wingdings 2"/>
        <a:buChar char="-"/>
        <a:tabLst/>
        <a:defRPr b="0" baseline="0" cap="none" i="0" spc="0" strike="noStrike" sz="3000" u="none">
          <a:ln>
            <a:noFill/>
          </a:ln>
          <a:solidFill>
            <a:srgbClr val="FFFFFF"/>
          </a:solidFill>
          <a:uFillTx/>
          <a:latin typeface="+mj-lt"/>
          <a:ea typeface="+mj-ea"/>
          <a:cs typeface="+mj-cs"/>
          <a:sym typeface="Arial"/>
        </a:defRPr>
      </a:lvl5pPr>
      <a:lvl6pPr marL="1792223" marR="0" indent="-274319" algn="l" defTabSz="914400" rtl="0" latinLnBrk="0">
        <a:lnSpc>
          <a:spcPct val="100000"/>
        </a:lnSpc>
        <a:spcBef>
          <a:spcPts val="700"/>
        </a:spcBef>
        <a:spcAft>
          <a:spcPts val="0"/>
        </a:spcAft>
        <a:buClr>
          <a:schemeClr val="accent1"/>
        </a:buClr>
        <a:buSzPct val="100000"/>
        <a:buFont typeface="Wingdings 2"/>
        <a:buChar char="-"/>
        <a:tabLst/>
        <a:defRPr b="0" baseline="0" cap="none" i="0" spc="0" strike="noStrike" sz="3000" u="none">
          <a:ln>
            <a:noFill/>
          </a:ln>
          <a:solidFill>
            <a:srgbClr val="FFFFFF"/>
          </a:solidFill>
          <a:uFillTx/>
          <a:latin typeface="+mj-lt"/>
          <a:ea typeface="+mj-ea"/>
          <a:cs typeface="+mj-cs"/>
          <a:sym typeface="Arial"/>
        </a:defRPr>
      </a:lvl6pPr>
      <a:lvl7pPr marL="2042159" marR="0" indent="-304799" algn="l" defTabSz="914400" rtl="0" latinLnBrk="0">
        <a:lnSpc>
          <a:spcPct val="100000"/>
        </a:lnSpc>
        <a:spcBef>
          <a:spcPts val="700"/>
        </a:spcBef>
        <a:spcAft>
          <a:spcPts val="0"/>
        </a:spcAft>
        <a:buClr>
          <a:schemeClr val="accent1"/>
        </a:buClr>
        <a:buSzPct val="100000"/>
        <a:buFont typeface="Wingdings 2"/>
        <a:buChar char="•"/>
        <a:tabLst/>
        <a:defRPr b="0" baseline="0" cap="none" i="0" spc="0" strike="noStrike" sz="3000" u="none">
          <a:ln>
            <a:noFill/>
          </a:ln>
          <a:solidFill>
            <a:srgbClr val="FFFFFF"/>
          </a:solidFill>
          <a:uFillTx/>
          <a:latin typeface="+mj-lt"/>
          <a:ea typeface="+mj-ea"/>
          <a:cs typeface="+mj-cs"/>
          <a:sym typeface="Arial"/>
        </a:defRPr>
      </a:lvl7pPr>
      <a:lvl8pPr marL="2299715" marR="0" indent="-342899" algn="l" defTabSz="914400" rtl="0" latinLnBrk="0">
        <a:lnSpc>
          <a:spcPct val="100000"/>
        </a:lnSpc>
        <a:spcBef>
          <a:spcPts val="700"/>
        </a:spcBef>
        <a:spcAft>
          <a:spcPts val="0"/>
        </a:spcAft>
        <a:buClr>
          <a:schemeClr val="accent1"/>
        </a:buClr>
        <a:buSzPct val="100000"/>
        <a:buFont typeface="Wingdings 2"/>
        <a:buChar char="▪"/>
        <a:tabLst/>
        <a:defRPr b="0" baseline="0" cap="none" i="0" spc="0" strike="noStrike" sz="3000" u="none">
          <a:ln>
            <a:noFill/>
          </a:ln>
          <a:solidFill>
            <a:srgbClr val="FFFFFF"/>
          </a:solidFill>
          <a:uFillTx/>
          <a:latin typeface="+mj-lt"/>
          <a:ea typeface="+mj-ea"/>
          <a:cs typeface="+mj-cs"/>
          <a:sym typeface="Arial"/>
        </a:defRPr>
      </a:lvl8pPr>
      <a:lvl9pPr marL="2491739" marR="0" indent="-342899" algn="l" defTabSz="914400" rtl="0" latinLnBrk="0">
        <a:lnSpc>
          <a:spcPct val="100000"/>
        </a:lnSpc>
        <a:spcBef>
          <a:spcPts val="700"/>
        </a:spcBef>
        <a:spcAft>
          <a:spcPts val="0"/>
        </a:spcAft>
        <a:buClr>
          <a:schemeClr val="accent1"/>
        </a:buClr>
        <a:buSzPct val="100000"/>
        <a:buFont typeface="Wingdings 2"/>
        <a:buChar char="•"/>
        <a:tabLst/>
        <a:defRPr b="0" baseline="0" cap="none" i="0" spc="0" strike="noStrike" sz="3000" u="none">
          <a:ln>
            <a:noFill/>
          </a:ln>
          <a:solidFill>
            <a:srgbClr val="FFFFFF"/>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 Id="rId3" Type="http://schemas.openxmlformats.org/officeDocument/2006/relationships/image" Target="../media/image12.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ctrTitle"/>
          </p:nvPr>
        </p:nvSpPr>
        <p:spPr>
          <a:xfrm>
            <a:off x="429063" y="3337559"/>
            <a:ext cx="6480050" cy="2301241"/>
          </a:xfrm>
          <a:prstGeom prst="rect">
            <a:avLst/>
          </a:prstGeom>
        </p:spPr>
        <p:txBody>
          <a:bodyPr/>
          <a:lstStyle/>
          <a:p>
            <a:pPr>
              <a:defRPr sz="3600"/>
            </a:pPr>
            <a:r>
              <a:t>David LeMay m.d.</a:t>
            </a:r>
            <a:br/>
            <a:r>
              <a:t>regenesis</a:t>
            </a:r>
          </a:p>
        </p:txBody>
      </p:sp>
      <p:sp>
        <p:nvSpPr>
          <p:cNvPr id="141" name="Shape 141"/>
          <p:cNvSpPr/>
          <p:nvPr>
            <p:ph type="subTitle" sz="quarter" idx="1"/>
          </p:nvPr>
        </p:nvSpPr>
        <p:spPr>
          <a:xfrm>
            <a:off x="433049" y="1544812"/>
            <a:ext cx="6480050" cy="1752601"/>
          </a:xfrm>
          <a:prstGeom prst="rect">
            <a:avLst/>
          </a:prstGeom>
        </p:spPr>
        <p:txBody>
          <a:bodyPr/>
          <a:lstStyle>
            <a:lvl1pPr>
              <a:spcBef>
                <a:spcPts val="1400"/>
              </a:spcBef>
              <a:defRPr sz="6000"/>
            </a:lvl1pPr>
          </a:lstStyle>
          <a:p>
            <a:pPr/>
            <a:r>
              <a:t>Concussion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p:nvPr>
        </p:nvSpPr>
        <p:spPr>
          <a:prstGeom prst="rect">
            <a:avLst/>
          </a:prstGeom>
        </p:spPr>
        <p:txBody>
          <a:bodyPr/>
          <a:lstStyle/>
          <a:p>
            <a:pPr/>
            <a:r>
              <a:t>Pituitary Dysfunction</a:t>
            </a:r>
          </a:p>
        </p:txBody>
      </p:sp>
      <p:sp>
        <p:nvSpPr>
          <p:cNvPr id="168" name="Shape 168"/>
          <p:cNvSpPr/>
          <p:nvPr>
            <p:ph type="body" idx="1"/>
          </p:nvPr>
        </p:nvSpPr>
        <p:spPr>
          <a:xfrm>
            <a:off x="457200" y="1600200"/>
            <a:ext cx="7467600" cy="4525963"/>
          </a:xfrm>
          <a:prstGeom prst="rect">
            <a:avLst/>
          </a:prstGeom>
        </p:spPr>
        <p:txBody>
          <a:bodyPr/>
          <a:lstStyle/>
          <a:p>
            <a:pPr>
              <a:lnSpc>
                <a:spcPct val="90000"/>
              </a:lnSpc>
              <a:spcBef>
                <a:spcPts val="600"/>
              </a:spcBef>
              <a:defRPr sz="2700"/>
            </a:pPr>
            <a:r>
              <a:t>Occurrence of pituitary injury in TBI</a:t>
            </a:r>
          </a:p>
          <a:p>
            <a:pPr lvl="1" marL="722376" indent="-274320">
              <a:lnSpc>
                <a:spcPct val="90000"/>
              </a:lnSpc>
              <a:spcBef>
                <a:spcPts val="500"/>
              </a:spcBef>
              <a:defRPr sz="2400"/>
            </a:pPr>
            <a:r>
              <a:t>37.5% in mild</a:t>
            </a:r>
          </a:p>
          <a:p>
            <a:pPr lvl="1" marL="722376" indent="-274320">
              <a:lnSpc>
                <a:spcPct val="90000"/>
              </a:lnSpc>
              <a:spcBef>
                <a:spcPts val="500"/>
              </a:spcBef>
              <a:defRPr sz="2400"/>
            </a:pPr>
            <a:r>
              <a:t>57.1% in moderate</a:t>
            </a:r>
          </a:p>
          <a:p>
            <a:pPr lvl="1" marL="722376" indent="-274320">
              <a:lnSpc>
                <a:spcPct val="90000"/>
              </a:lnSpc>
              <a:spcBef>
                <a:spcPts val="500"/>
              </a:spcBef>
              <a:defRPr sz="2400"/>
            </a:pPr>
            <a:r>
              <a:t>59.3% in severe TBI</a:t>
            </a:r>
          </a:p>
          <a:p>
            <a:pPr lvl="1" marL="722376" indent="-274320">
              <a:lnSpc>
                <a:spcPct val="90000"/>
              </a:lnSpc>
              <a:spcBef>
                <a:spcPts val="500"/>
              </a:spcBef>
              <a:defRPr sz="2400"/>
            </a:pPr>
            <a:r>
              <a:t>No relationship was detected between the pituitary dysfunction and years since TBI</a:t>
            </a:r>
          </a:p>
          <a:p>
            <a:pPr lvl="1" marL="722376" indent="-274320">
              <a:lnSpc>
                <a:spcPct val="90000"/>
              </a:lnSpc>
              <a:spcBef>
                <a:spcPts val="500"/>
              </a:spcBef>
              <a:defRPr sz="2400"/>
            </a:pPr>
            <a:r>
              <a:t>Hypogonadism (14%), hypothyroidism (10%), high prolactin (8%), low prolactin (8%), HGH (20%) and severe GHD (8%).  </a:t>
            </a:r>
          </a:p>
          <a:p>
            <a:pPr lvl="1" marL="722376" indent="-274320">
              <a:lnSpc>
                <a:spcPct val="90000"/>
              </a:lnSpc>
              <a:spcBef>
                <a:spcPts val="500"/>
              </a:spcBef>
              <a:defRPr sz="2400"/>
            </a:pPr>
            <a:r>
              <a:t>Overall risk was 54%</a:t>
            </a:r>
          </a:p>
          <a:p>
            <a:pPr lvl="1" marL="722376" indent="-274320">
              <a:lnSpc>
                <a:spcPct val="90000"/>
              </a:lnSpc>
              <a:spcBef>
                <a:spcPts val="300"/>
              </a:spcBef>
              <a:defRPr sz="1300"/>
            </a:pPr>
            <a:r>
              <a:t>Bondanelli M, et al.  Occurance of Pituitary Dysfunction Following Traumatic Brain Injury.  J Neurotrauma. 2004</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p:nvPr>
        </p:nvSpPr>
        <p:spPr>
          <a:prstGeom prst="rect">
            <a:avLst/>
          </a:prstGeom>
        </p:spPr>
        <p:txBody>
          <a:bodyPr/>
          <a:lstStyle/>
          <a:p>
            <a:pPr/>
            <a:r>
              <a:t>Blast related  mTBI</a:t>
            </a:r>
          </a:p>
        </p:txBody>
      </p:sp>
      <p:sp>
        <p:nvSpPr>
          <p:cNvPr id="171" name="Shape 171"/>
          <p:cNvSpPr/>
          <p:nvPr>
            <p:ph type="body" idx="1"/>
          </p:nvPr>
        </p:nvSpPr>
        <p:spPr>
          <a:xfrm>
            <a:off x="457200" y="1600200"/>
            <a:ext cx="7467600" cy="4525963"/>
          </a:xfrm>
          <a:prstGeom prst="rect">
            <a:avLst/>
          </a:prstGeom>
        </p:spPr>
        <p:txBody>
          <a:bodyPr/>
          <a:lstStyle/>
          <a:p>
            <a:pPr>
              <a:lnSpc>
                <a:spcPct val="90000"/>
              </a:lnSpc>
              <a:spcBef>
                <a:spcPts val="600"/>
              </a:spcBef>
              <a:defRPr sz="2500"/>
            </a:pPr>
            <a:r>
              <a:t>Chronic hypopituitarism – defined by deficient production of one or more pituitary hormones at least 1 year after the injury in between 25-50% of TBI and in 42% of those exposed to blast concussion.</a:t>
            </a:r>
          </a:p>
          <a:p>
            <a:pPr>
              <a:lnSpc>
                <a:spcPct val="90000"/>
              </a:lnSpc>
              <a:spcBef>
                <a:spcPts val="600"/>
              </a:spcBef>
              <a:defRPr sz="2500"/>
            </a:pPr>
            <a:r>
              <a:t>Most common were GHD, hypogonadism</a:t>
            </a:r>
          </a:p>
          <a:p>
            <a:pPr>
              <a:lnSpc>
                <a:spcPct val="90000"/>
              </a:lnSpc>
              <a:spcBef>
                <a:spcPts val="600"/>
              </a:spcBef>
              <a:defRPr sz="2500"/>
            </a:pPr>
            <a:r>
              <a:t>Symptoms resemble those of PTSD including fatigue, anxiety, depression, irritability, insomnia, sexual dysfunction, cognitive deficiencies, and decreased quality of life. </a:t>
            </a:r>
          </a:p>
          <a:p>
            <a:pPr>
              <a:lnSpc>
                <a:spcPct val="90000"/>
              </a:lnSpc>
              <a:spcBef>
                <a:spcPts val="300"/>
              </a:spcBef>
              <a:defRPr sz="1500"/>
            </a:pPr>
            <a:r>
              <a:t>Wilkinson, C.W. et al. High Prevalence of Chronic Pituitary and Target-Organ Hormone Abnormalities after Blast-Related Mild TBI.   Front Neurol.  2012; 3: 11 </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title"/>
          </p:nvPr>
        </p:nvSpPr>
        <p:spPr>
          <a:prstGeom prst="rect">
            <a:avLst/>
          </a:prstGeom>
        </p:spPr>
        <p:txBody>
          <a:bodyPr/>
          <a:lstStyle>
            <a:lvl1pPr defTabSz="795527">
              <a:defRPr sz="4002"/>
            </a:lvl1pPr>
          </a:lstStyle>
          <a:p>
            <a:pPr/>
            <a:r>
              <a:t>Understanding Secondary Injury </a:t>
            </a:r>
          </a:p>
        </p:txBody>
      </p:sp>
      <p:sp>
        <p:nvSpPr>
          <p:cNvPr id="174" name="Shape 174"/>
          <p:cNvSpPr/>
          <p:nvPr>
            <p:ph type="body" idx="1"/>
          </p:nvPr>
        </p:nvSpPr>
        <p:spPr>
          <a:prstGeom prst="rect">
            <a:avLst/>
          </a:prstGeom>
        </p:spPr>
        <p:txBody>
          <a:bodyPr/>
          <a:lstStyle/>
          <a:p>
            <a:pPr/>
            <a:r>
              <a:t>Increased inflammation and immune activation</a:t>
            </a:r>
          </a:p>
          <a:p>
            <a:pPr/>
            <a:r>
              <a:t>Metabolic/energy production disruption</a:t>
            </a:r>
          </a:p>
          <a:p>
            <a:pPr/>
            <a:r>
              <a:t>Imbalance of neurotransmitter function</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title"/>
          </p:nvPr>
        </p:nvSpPr>
        <p:spPr>
          <a:prstGeom prst="rect">
            <a:avLst/>
          </a:prstGeom>
        </p:spPr>
        <p:txBody>
          <a:bodyPr/>
          <a:lstStyle/>
          <a:p>
            <a:pPr/>
          </a:p>
        </p:txBody>
      </p:sp>
      <p:pic>
        <p:nvPicPr>
          <p:cNvPr id="177" name="image8.png"/>
          <p:cNvPicPr>
            <a:picLocks noChangeAspect="1"/>
          </p:cNvPicPr>
          <p:nvPr/>
        </p:nvPicPr>
        <p:blipFill>
          <a:blip r:embed="rId2">
            <a:extLst/>
          </a:blip>
          <a:stretch>
            <a:fillRect/>
          </a:stretch>
        </p:blipFill>
        <p:spPr>
          <a:xfrm>
            <a:off x="-39495" y="38010"/>
            <a:ext cx="9222990" cy="6781980"/>
          </a:xfrm>
          <a:prstGeom prst="rect">
            <a:avLst/>
          </a:pr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9" name="Krebs pdf.pdf"/>
          <p:cNvPicPr>
            <a:picLocks noChangeAspect="1"/>
          </p:cNvPicPr>
          <p:nvPr/>
        </p:nvPicPr>
        <p:blipFill>
          <a:blip r:embed="rId2">
            <a:extLst/>
          </a:blip>
          <a:srcRect l="0" t="1968" r="0" b="0"/>
          <a:stretch>
            <a:fillRect/>
          </a:stretch>
        </p:blipFill>
        <p:spPr>
          <a:xfrm>
            <a:off x="1101628" y="-1346463"/>
            <a:ext cx="7380261" cy="9362941"/>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title"/>
          </p:nvPr>
        </p:nvSpPr>
        <p:spPr>
          <a:prstGeom prst="rect">
            <a:avLst/>
          </a:prstGeom>
        </p:spPr>
        <p:txBody>
          <a:bodyPr/>
          <a:lstStyle>
            <a:lvl1pPr defTabSz="795527">
              <a:defRPr sz="4002"/>
            </a:lvl1pPr>
          </a:lstStyle>
          <a:p>
            <a:pPr/>
            <a:r>
              <a:t>Inflammation Chemical Cascade</a:t>
            </a:r>
          </a:p>
        </p:txBody>
      </p:sp>
      <p:sp>
        <p:nvSpPr>
          <p:cNvPr id="182" name="Shape 182"/>
          <p:cNvSpPr/>
          <p:nvPr>
            <p:ph type="body" idx="1"/>
          </p:nvPr>
        </p:nvSpPr>
        <p:spPr>
          <a:prstGeom prst="rect">
            <a:avLst/>
          </a:prstGeom>
        </p:spPr>
        <p:txBody>
          <a:bodyPr/>
          <a:lstStyle/>
          <a:p>
            <a:pPr/>
          </a:p>
        </p:txBody>
      </p:sp>
      <p:pic>
        <p:nvPicPr>
          <p:cNvPr id="183" name="Inflammation cascade.pdf"/>
          <p:cNvPicPr>
            <a:picLocks noChangeAspect="1"/>
          </p:cNvPicPr>
          <p:nvPr/>
        </p:nvPicPr>
        <p:blipFill>
          <a:blip r:embed="rId2">
            <a:extLst/>
          </a:blip>
          <a:stretch>
            <a:fillRect/>
          </a:stretch>
        </p:blipFill>
        <p:spPr>
          <a:xfrm>
            <a:off x="-710739" y="-2827094"/>
            <a:ext cx="10565478" cy="13672973"/>
          </a:xfrm>
          <a:prstGeom prst="rect">
            <a:avLst/>
          </a:prstGeom>
          <a:ln w="12700">
            <a:miter lim="400000"/>
          </a:ln>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title"/>
          </p:nvPr>
        </p:nvSpPr>
        <p:spPr>
          <a:prstGeom prst="rect">
            <a:avLst/>
          </a:prstGeom>
        </p:spPr>
        <p:txBody>
          <a:bodyPr/>
          <a:lstStyle/>
          <a:p>
            <a:pPr/>
            <a:r>
              <a:t>NFL Study	</a:t>
            </a:r>
          </a:p>
        </p:txBody>
      </p:sp>
      <p:sp>
        <p:nvSpPr>
          <p:cNvPr id="186" name="Shape 186"/>
          <p:cNvSpPr/>
          <p:nvPr>
            <p:ph type="body" idx="1"/>
          </p:nvPr>
        </p:nvSpPr>
        <p:spPr>
          <a:xfrm>
            <a:off x="457200" y="1600200"/>
            <a:ext cx="7467600" cy="4525963"/>
          </a:xfrm>
          <a:prstGeom prst="rect">
            <a:avLst/>
          </a:prstGeom>
        </p:spPr>
        <p:txBody>
          <a:bodyPr/>
          <a:lstStyle/>
          <a:p>
            <a:pPr>
              <a:lnSpc>
                <a:spcPct val="90000"/>
              </a:lnSpc>
            </a:pPr>
            <a:r>
              <a:t>Neuroinflammation and brain atrophy in former NFL players:  An in vivo multimodal imaging pilot study</a:t>
            </a:r>
          </a:p>
          <a:p>
            <a:pPr>
              <a:lnSpc>
                <a:spcPct val="90000"/>
              </a:lnSpc>
            </a:pPr>
            <a:r>
              <a:t>Highlights</a:t>
            </a:r>
          </a:p>
          <a:p>
            <a:pPr lvl="1" marL="722376" indent="-274320">
              <a:lnSpc>
                <a:spcPct val="90000"/>
              </a:lnSpc>
              <a:spcBef>
                <a:spcPts val="600"/>
              </a:spcBef>
              <a:defRPr sz="2600"/>
            </a:pPr>
            <a:r>
              <a:t>Imaged with PET to study a marker of inflamation</a:t>
            </a:r>
          </a:p>
          <a:p>
            <a:pPr lvl="1" marL="722376" indent="-274320">
              <a:lnSpc>
                <a:spcPct val="90000"/>
              </a:lnSpc>
              <a:spcBef>
                <a:spcPts val="600"/>
              </a:spcBef>
              <a:defRPr sz="2600"/>
            </a:pPr>
            <a:r>
              <a:t>Several brain regions showed signs of neuroinflammation </a:t>
            </a:r>
          </a:p>
          <a:p>
            <a:pPr lvl="1" marL="722376" indent="-274320">
              <a:lnSpc>
                <a:spcPct val="90000"/>
              </a:lnSpc>
              <a:spcBef>
                <a:spcPts val="600"/>
              </a:spcBef>
              <a:defRPr sz="2600"/>
            </a:pPr>
            <a:r>
              <a:t>Hippocampal atrophy was also observed on the MRI of the same players</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title"/>
          </p:nvPr>
        </p:nvSpPr>
        <p:spPr>
          <a:prstGeom prst="rect">
            <a:avLst/>
          </a:prstGeom>
        </p:spPr>
        <p:txBody>
          <a:bodyPr/>
          <a:lstStyle/>
          <a:p>
            <a:pPr/>
            <a:r>
              <a:t>Inflammation</a:t>
            </a:r>
          </a:p>
        </p:txBody>
      </p:sp>
      <p:sp>
        <p:nvSpPr>
          <p:cNvPr id="189" name="Shape 189"/>
          <p:cNvSpPr/>
          <p:nvPr>
            <p:ph type="body" idx="1"/>
          </p:nvPr>
        </p:nvSpPr>
        <p:spPr>
          <a:prstGeom prst="rect">
            <a:avLst/>
          </a:prstGeom>
        </p:spPr>
        <p:txBody>
          <a:bodyPr/>
          <a:lstStyle>
            <a:lvl1pPr marL="0" indent="0">
              <a:spcBef>
                <a:spcPts val="0"/>
              </a:spcBef>
              <a:buClrTx/>
              <a:buSzTx/>
              <a:buFontTx/>
              <a:buNone/>
              <a:defRPr b="1" sz="1400">
                <a:solidFill>
                  <a:srgbClr val="000000"/>
                </a:solidFill>
                <a:latin typeface="Calibri"/>
                <a:ea typeface="Calibri"/>
                <a:cs typeface="Calibri"/>
                <a:sym typeface="Calibri"/>
              </a:defRPr>
            </a:lvl1pPr>
          </a:lstStyle>
          <a:p>
            <a:pPr/>
            <a:r>
              <a:t>Min</a:t>
            </a:r>
          </a:p>
        </p:txBody>
      </p:sp>
      <p:pic>
        <p:nvPicPr>
          <p:cNvPr id="190" name="nature13479-f1.jpg"/>
          <p:cNvPicPr>
            <a:picLocks noChangeAspect="1"/>
          </p:cNvPicPr>
          <p:nvPr/>
        </p:nvPicPr>
        <p:blipFill>
          <a:blip r:embed="rId2">
            <a:extLst/>
          </a:blip>
          <a:stretch>
            <a:fillRect/>
          </a:stretch>
        </p:blipFill>
        <p:spPr>
          <a:xfrm>
            <a:off x="-1" y="1553803"/>
            <a:ext cx="9144001" cy="3750394"/>
          </a:xfrm>
          <a:prstGeom prst="rect">
            <a:avLst/>
          </a:prstGeom>
          <a:ln w="12700">
            <a:miter lim="400000"/>
          </a:ln>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title"/>
          </p:nvPr>
        </p:nvSpPr>
        <p:spPr>
          <a:prstGeom prst="rect">
            <a:avLst/>
          </a:prstGeom>
        </p:spPr>
        <p:txBody>
          <a:bodyPr/>
          <a:lstStyle/>
          <a:p>
            <a:pPr/>
            <a:r>
              <a:t>Normal Healing </a:t>
            </a:r>
          </a:p>
        </p:txBody>
      </p:sp>
      <p:sp>
        <p:nvSpPr>
          <p:cNvPr id="193" name="Shape 193"/>
          <p:cNvSpPr/>
          <p:nvPr>
            <p:ph type="body" idx="1"/>
          </p:nvPr>
        </p:nvSpPr>
        <p:spPr>
          <a:prstGeom prst="rect">
            <a:avLst/>
          </a:prstGeom>
        </p:spPr>
        <p:txBody>
          <a:bodyPr/>
          <a:lstStyle/>
          <a:p>
            <a:pPr/>
          </a:p>
        </p:txBody>
      </p:sp>
      <p:pic>
        <p:nvPicPr>
          <p:cNvPr id="194" name="SPM class switch picture.png"/>
          <p:cNvPicPr>
            <a:picLocks noChangeAspect="1"/>
          </p:cNvPicPr>
          <p:nvPr/>
        </p:nvPicPr>
        <p:blipFill>
          <a:blip r:embed="rId2">
            <a:extLst/>
          </a:blip>
          <a:stretch>
            <a:fillRect/>
          </a:stretch>
        </p:blipFill>
        <p:spPr>
          <a:xfrm>
            <a:off x="134470" y="675843"/>
            <a:ext cx="8875060" cy="6858001"/>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p:nvPr>
        </p:nvSpPr>
        <p:spPr>
          <a:prstGeom prst="rect">
            <a:avLst/>
          </a:prstGeom>
        </p:spPr>
        <p:txBody>
          <a:bodyPr/>
          <a:lstStyle/>
          <a:p>
            <a:pPr/>
          </a:p>
        </p:txBody>
      </p:sp>
      <p:sp>
        <p:nvSpPr>
          <p:cNvPr id="197" name="Shape 197"/>
          <p:cNvSpPr/>
          <p:nvPr>
            <p:ph type="body" idx="1"/>
          </p:nvPr>
        </p:nvSpPr>
        <p:spPr>
          <a:prstGeom prst="rect">
            <a:avLst/>
          </a:prstGeom>
        </p:spPr>
        <p:txBody>
          <a:bodyPr/>
          <a:lstStyle/>
          <a:p>
            <a:pPr/>
          </a:p>
        </p:txBody>
      </p:sp>
      <p:pic>
        <p:nvPicPr>
          <p:cNvPr id="198" name="PTSD picture.png"/>
          <p:cNvPicPr>
            <a:picLocks noChangeAspect="1"/>
          </p:cNvPicPr>
          <p:nvPr/>
        </p:nvPicPr>
        <p:blipFill>
          <a:blip r:embed="rId2">
            <a:extLst/>
          </a:blip>
          <a:stretch>
            <a:fillRect/>
          </a:stretch>
        </p:blipFill>
        <p:spPr>
          <a:xfrm>
            <a:off x="61744" y="-56197"/>
            <a:ext cx="9020512" cy="6970394"/>
          </a:xfrm>
          <a:prstGeom prst="rect">
            <a:avLst/>
          </a:prstGeom>
          <a:ln w="12700">
            <a:solidFill>
              <a:srgbClr val="DDDDDD"/>
            </a:solidFill>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prstGeom prst="rect">
            <a:avLst/>
          </a:prstGeom>
        </p:spPr>
        <p:txBody>
          <a:bodyPr/>
          <a:lstStyle/>
          <a:p>
            <a:pPr/>
            <a:r>
              <a:t>Concussion/mTBI</a:t>
            </a:r>
          </a:p>
        </p:txBody>
      </p:sp>
      <p:sp>
        <p:nvSpPr>
          <p:cNvPr id="144" name="Shape 144"/>
          <p:cNvSpPr/>
          <p:nvPr>
            <p:ph type="body" idx="1"/>
          </p:nvPr>
        </p:nvSpPr>
        <p:spPr>
          <a:xfrm>
            <a:off x="457200" y="1600200"/>
            <a:ext cx="7467600" cy="4525963"/>
          </a:xfrm>
          <a:prstGeom prst="rect">
            <a:avLst/>
          </a:prstGeom>
        </p:spPr>
        <p:txBody>
          <a:bodyPr/>
          <a:lstStyle/>
          <a:p>
            <a:pPr/>
            <a:r>
              <a:t>Direct blow to the brain </a:t>
            </a:r>
          </a:p>
          <a:p>
            <a:pPr/>
            <a:r>
              <a:t>Indirect blow that results in shearing forces diffusely across the brain</a:t>
            </a:r>
          </a:p>
          <a:p>
            <a:pPr lvl="1" marL="722376" indent="-274320">
              <a:spcBef>
                <a:spcPts val="600"/>
              </a:spcBef>
              <a:defRPr sz="2600"/>
            </a:pPr>
            <a:r>
              <a:t>Blast exposure</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title"/>
          </p:nvPr>
        </p:nvSpPr>
        <p:spPr>
          <a:prstGeom prst="rect">
            <a:avLst/>
          </a:prstGeom>
        </p:spPr>
        <p:txBody>
          <a:bodyPr/>
          <a:lstStyle/>
          <a:p>
            <a:pPr/>
            <a:r>
              <a:t>PTSD and Inflammation</a:t>
            </a:r>
          </a:p>
        </p:txBody>
      </p:sp>
      <p:sp>
        <p:nvSpPr>
          <p:cNvPr id="201" name="Shape 201"/>
          <p:cNvSpPr/>
          <p:nvPr>
            <p:ph type="body" idx="1"/>
          </p:nvPr>
        </p:nvSpPr>
        <p:spPr>
          <a:prstGeom prst="rect">
            <a:avLst/>
          </a:prstGeom>
        </p:spPr>
        <p:txBody>
          <a:bodyPr/>
          <a:lstStyle/>
          <a:p>
            <a:pPr/>
          </a:p>
        </p:txBody>
      </p:sp>
      <p:pic>
        <p:nvPicPr>
          <p:cNvPr id="202" name="PTSD chart.png"/>
          <p:cNvPicPr>
            <a:picLocks noChangeAspect="1"/>
          </p:cNvPicPr>
          <p:nvPr/>
        </p:nvPicPr>
        <p:blipFill>
          <a:blip r:embed="rId2">
            <a:extLst/>
          </a:blip>
          <a:stretch>
            <a:fillRect/>
          </a:stretch>
        </p:blipFill>
        <p:spPr>
          <a:xfrm>
            <a:off x="-44322" y="442007"/>
            <a:ext cx="9232644" cy="7134316"/>
          </a:xfrm>
          <a:prstGeom prst="rect">
            <a:avLst/>
          </a:prstGeom>
          <a:ln w="12700">
            <a:miter lim="400000"/>
          </a:ln>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title"/>
          </p:nvPr>
        </p:nvSpPr>
        <p:spPr>
          <a:prstGeom prst="rect">
            <a:avLst/>
          </a:prstGeom>
        </p:spPr>
        <p:txBody>
          <a:bodyPr/>
          <a:lstStyle>
            <a:lvl1pPr defTabSz="859536">
              <a:defRPr sz="4324"/>
            </a:lvl1pPr>
          </a:lstStyle>
          <a:p>
            <a:pPr/>
            <a:r>
              <a:t>Concussion and Inflammation</a:t>
            </a:r>
          </a:p>
        </p:txBody>
      </p:sp>
      <p:sp>
        <p:nvSpPr>
          <p:cNvPr id="205" name="Shape 205"/>
          <p:cNvSpPr/>
          <p:nvPr>
            <p:ph type="body" idx="1"/>
          </p:nvPr>
        </p:nvSpPr>
        <p:spPr>
          <a:prstGeom prst="rect">
            <a:avLst/>
          </a:prstGeom>
        </p:spPr>
        <p:txBody>
          <a:bodyPr/>
          <a:lstStyle/>
          <a:p>
            <a:pPr/>
          </a:p>
        </p:txBody>
      </p:sp>
      <p:pic>
        <p:nvPicPr>
          <p:cNvPr id="206" name="TBI and inflam chart.png"/>
          <p:cNvPicPr>
            <a:picLocks noChangeAspect="1"/>
          </p:cNvPicPr>
          <p:nvPr/>
        </p:nvPicPr>
        <p:blipFill>
          <a:blip r:embed="rId2">
            <a:extLst/>
          </a:blip>
          <a:stretch>
            <a:fillRect/>
          </a:stretch>
        </p:blipFill>
        <p:spPr>
          <a:xfrm>
            <a:off x="-27124" y="309313"/>
            <a:ext cx="9198248" cy="7107737"/>
          </a:xfrm>
          <a:prstGeom prst="rect">
            <a:avLst/>
          </a:prstGeom>
          <a:ln w="12700">
            <a:miter lim="400000"/>
          </a:ln>
        </p:spPr>
      </p:pic>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title"/>
          </p:nvPr>
        </p:nvSpPr>
        <p:spPr>
          <a:prstGeom prst="rect">
            <a:avLst/>
          </a:prstGeom>
        </p:spPr>
        <p:txBody>
          <a:bodyPr/>
          <a:lstStyle/>
          <a:p>
            <a:pPr/>
            <a:r>
              <a:t>Neurotransmitters</a:t>
            </a:r>
          </a:p>
        </p:txBody>
      </p:sp>
      <p:sp>
        <p:nvSpPr>
          <p:cNvPr id="209" name="Shape 209"/>
          <p:cNvSpPr/>
          <p:nvPr>
            <p:ph type="body" idx="1"/>
          </p:nvPr>
        </p:nvSpPr>
        <p:spPr>
          <a:prstGeom prst="rect">
            <a:avLst/>
          </a:prstGeom>
        </p:spPr>
        <p:txBody>
          <a:bodyPr/>
          <a:lstStyle/>
          <a:p>
            <a:pPr/>
          </a:p>
        </p:txBody>
      </p:sp>
      <p:graphicFrame>
        <p:nvGraphicFramePr>
          <p:cNvPr id="210" name="Table 210"/>
          <p:cNvGraphicFramePr/>
          <p:nvPr/>
        </p:nvGraphicFramePr>
        <p:xfrm>
          <a:off x="365995" y="1600242"/>
          <a:ext cx="8421535" cy="4538527"/>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4206004"/>
                <a:gridCol w="4206004"/>
              </a:tblGrid>
              <a:tr h="936364">
                <a:tc>
                  <a:txBody>
                    <a:bodyPr/>
                    <a:lstStyle/>
                    <a:p>
                      <a:pPr algn="l" defTabSz="457200">
                        <a:defRPr b="0" sz="1800">
                          <a:solidFill>
                            <a:srgbClr val="000000"/>
                          </a:solidFill>
                        </a:defRPr>
                      </a:pPr>
                      <a:r>
                        <a:rPr b="1" sz="3200">
                          <a:solidFill>
                            <a:srgbClr val="FF0000"/>
                          </a:solidFill>
                          <a:latin typeface="Calibri"/>
                          <a:ea typeface="Calibri"/>
                          <a:cs typeface="Calibri"/>
                          <a:sym typeface="Calibri"/>
                        </a:rPr>
                        <a:t>Sympathetic</a:t>
                      </a:r>
                    </a:p>
                  </a:txBody>
                  <a:tcPr marL="45720" marR="45720" marT="45720" marB="45720" anchor="t" anchorCtr="0" horzOverflow="overflow">
                    <a:lnL>
                      <a:solidFill>
                        <a:srgbClr val="4A7EBB"/>
                      </a:solidFill>
                    </a:lnL>
                    <a:lnR w="12700">
                      <a:miter lim="400000"/>
                    </a:lnR>
                    <a:lnT>
                      <a:solidFill>
                        <a:srgbClr val="4A7EBB"/>
                      </a:solidFill>
                    </a:lnT>
                    <a:lnB w="25400">
                      <a:solidFill>
                        <a:srgbClr val="FFFFFF"/>
                      </a:solidFill>
                    </a:lnB>
                    <a:solidFill>
                      <a:srgbClr val="4F81BD"/>
                    </a:solidFill>
                  </a:tcPr>
                </a:tc>
                <a:tc>
                  <a:txBody>
                    <a:bodyPr/>
                    <a:lstStyle/>
                    <a:p>
                      <a:pPr algn="l" defTabSz="457200">
                        <a:defRPr b="0" sz="1800">
                          <a:solidFill>
                            <a:srgbClr val="000000"/>
                          </a:solidFill>
                        </a:defRPr>
                      </a:pPr>
                      <a:r>
                        <a:rPr b="1" sz="3200">
                          <a:solidFill>
                            <a:srgbClr val="0000FF"/>
                          </a:solidFill>
                          <a:latin typeface="Calibri"/>
                          <a:ea typeface="Calibri"/>
                          <a:cs typeface="Calibri"/>
                          <a:sym typeface="Calibri"/>
                        </a:rPr>
                        <a:t>Parasympathetic</a:t>
                      </a:r>
                    </a:p>
                  </a:txBody>
                  <a:tcPr marL="45720" marR="45720" marT="45720" marB="45720" anchor="t" anchorCtr="0" horzOverflow="overflow">
                    <a:lnL w="12700">
                      <a:miter lim="400000"/>
                    </a:lnL>
                    <a:lnR>
                      <a:solidFill>
                        <a:srgbClr val="4A7EBB"/>
                      </a:solidFill>
                    </a:lnR>
                    <a:lnT>
                      <a:solidFill>
                        <a:srgbClr val="4A7EBB"/>
                      </a:solidFill>
                    </a:lnT>
                    <a:lnB w="25400">
                      <a:solidFill>
                        <a:srgbClr val="FFFFFF"/>
                      </a:solidFill>
                    </a:lnB>
                    <a:solidFill>
                      <a:srgbClr val="4F81BD"/>
                    </a:solidFill>
                  </a:tcPr>
                </a:tc>
              </a:tr>
              <a:tr h="731202">
                <a:tc>
                  <a:txBody>
                    <a:bodyPr/>
                    <a:lstStyle/>
                    <a:p>
                      <a:pPr algn="l" defTabSz="457200">
                        <a:defRPr b="1" sz="2400">
                          <a:ln w="24500">
                            <a:solidFill>
                              <a:srgbClr val="D02E2A"/>
                            </a:solidFill>
                          </a:ln>
                          <a:solidFill>
                            <a:srgbClr val="EFBEBD"/>
                          </a:solidFill>
                          <a:effectLst>
                            <a:outerShdw sx="100000" sy="100000" kx="0" ky="0" algn="b" rotWithShape="0" blurRad="38100" dist="38100" dir="7020000">
                              <a:srgbClr val="000000">
                                <a:alpha val="35000"/>
                              </a:srgbClr>
                            </a:outerShdw>
                          </a:effectLst>
                          <a:latin typeface="Calibri"/>
                          <a:ea typeface="Calibri"/>
                          <a:cs typeface="Calibri"/>
                          <a:sym typeface="Calibri"/>
                        </a:defRPr>
                      </a:pPr>
                      <a:r>
                        <a:rPr>
                          <a:ln w="24500">
                            <a:solidFill>
                              <a:srgbClr val="F13310"/>
                            </a:solidFill>
                          </a:ln>
                          <a:solidFill>
                            <a:srgbClr val="F13310"/>
                          </a:solidFill>
                        </a:rPr>
                        <a:t>Dopamine</a:t>
                      </a:r>
                      <a:r>
                        <a:rPr b="0">
                          <a:ln>
                            <a:noFill/>
                          </a:ln>
                          <a:solidFill>
                            <a:srgbClr val="FF0000"/>
                          </a:solidFill>
                        </a:rPr>
                        <a:t> </a:t>
                      </a:r>
                      <a:r>
                        <a:rPr b="0" sz="1800">
                          <a:ln>
                            <a:noFill/>
                          </a:ln>
                          <a:solidFill>
                            <a:srgbClr val="0000FF"/>
                          </a:solidFill>
                        </a:rPr>
                        <a:t>- </a:t>
                      </a:r>
                      <a:r>
                        <a:rPr b="0" sz="1800">
                          <a:ln>
                            <a:noFill/>
                          </a:ln>
                          <a:solidFill>
                            <a:srgbClr val="FF0000"/>
                          </a:solidFill>
                        </a:rPr>
                        <a:t>motivated</a:t>
                      </a:r>
                    </a:p>
                  </a:txBody>
                  <a:tcPr marL="45720" marR="45720" marT="45720" marB="45720" anchor="t" anchorCtr="0" horzOverflow="overflow">
                    <a:lnL>
                      <a:solidFill>
                        <a:srgbClr val="4A7EBB"/>
                      </a:solidFill>
                    </a:lnL>
                    <a:lnR>
                      <a:solidFill>
                        <a:srgbClr val="4A7EBB"/>
                      </a:solidFill>
                    </a:lnR>
                    <a:lnT w="25400">
                      <a:solidFill>
                        <a:srgbClr val="FFFFFF"/>
                      </a:solidFill>
                    </a:lnT>
                    <a:lnB>
                      <a:solidFill>
                        <a:srgbClr val="4A7EBB"/>
                      </a:solidFill>
                    </a:lnB>
                    <a:solidFill>
                      <a:srgbClr val="4F81BD">
                        <a:alpha val="40000"/>
                      </a:srgbClr>
                    </a:solidFill>
                  </a:tcPr>
                </a:tc>
                <a:tc>
                  <a:txBody>
                    <a:bodyPr/>
                    <a:lstStyle/>
                    <a:p>
                      <a:pPr algn="l" defTabSz="457200">
                        <a:defRPr b="1" sz="2400">
                          <a:ln w="10541">
                            <a:solidFill>
                              <a:srgbClr val="4579B8"/>
                            </a:solidFill>
                          </a:ln>
                          <a:solidFill>
                            <a:srgbClr val="BCD2FA"/>
                          </a:solidFill>
                          <a:latin typeface="Calibri"/>
                          <a:ea typeface="Calibri"/>
                          <a:cs typeface="Calibri"/>
                          <a:sym typeface="Calibri"/>
                        </a:defRPr>
                      </a:pPr>
                      <a:r>
                        <a:rPr>
                          <a:ln w="10541">
                            <a:solidFill>
                              <a:srgbClr val="275FFA"/>
                            </a:solidFill>
                          </a:ln>
                          <a:solidFill>
                            <a:srgbClr val="275FFA"/>
                          </a:solidFill>
                        </a:rPr>
                        <a:t>GABA</a:t>
                      </a:r>
                      <a:r>
                        <a:rPr b="0" sz="1800">
                          <a:ln>
                            <a:noFill/>
                          </a:ln>
                          <a:solidFill>
                            <a:srgbClr val="0000FF"/>
                          </a:solidFill>
                        </a:rPr>
                        <a:t>-</a:t>
                      </a:r>
                      <a:r>
                        <a:rPr b="0" sz="1800">
                          <a:ln>
                            <a:noFill/>
                          </a:ln>
                          <a:solidFill>
                            <a:srgbClr val="FFFFFF"/>
                          </a:solidFill>
                        </a:rPr>
                        <a:t> calm</a:t>
                      </a:r>
                      <a:endParaRPr b="0" sz="1800">
                        <a:ln>
                          <a:noFill/>
                        </a:ln>
                        <a:solidFill>
                          <a:srgbClr val="0000FF"/>
                        </a:solidFill>
                      </a:endParaRPr>
                    </a:p>
                    <a:p>
                      <a:pPr algn="l" defTabSz="457200">
                        <a:defRPr sz="1800">
                          <a:solidFill>
                            <a:srgbClr val="FFFFFF"/>
                          </a:solidFill>
                          <a:latin typeface="Calibri"/>
                          <a:ea typeface="Calibri"/>
                          <a:cs typeface="Calibri"/>
                          <a:sym typeface="Calibri"/>
                        </a:defRPr>
                      </a:pPr>
                      <a:r>
                        <a:t>Helps sleep, repair in brain</a:t>
                      </a:r>
                    </a:p>
                  </a:txBody>
                  <a:tcPr marL="45720" marR="45720" marT="45720" marB="45720" anchor="t" anchorCtr="0" horzOverflow="overflow">
                    <a:lnL>
                      <a:solidFill>
                        <a:srgbClr val="4A7EBB"/>
                      </a:solidFill>
                    </a:lnL>
                    <a:lnR>
                      <a:solidFill>
                        <a:srgbClr val="4A7EBB"/>
                      </a:solidFill>
                    </a:lnR>
                    <a:lnT w="25400">
                      <a:solidFill>
                        <a:srgbClr val="FFFFFF"/>
                      </a:solidFill>
                    </a:lnT>
                    <a:lnB>
                      <a:solidFill>
                        <a:srgbClr val="4A7EBB"/>
                      </a:solidFill>
                    </a:lnB>
                    <a:solidFill>
                      <a:srgbClr val="4F81BD">
                        <a:alpha val="40000"/>
                      </a:srgbClr>
                    </a:solidFill>
                  </a:tcPr>
                </a:tc>
              </a:tr>
              <a:tr h="522781">
                <a:tc>
                  <a:txBody>
                    <a:bodyPr/>
                    <a:lstStyle/>
                    <a:p>
                      <a:pPr algn="l" defTabSz="457200">
                        <a:defRPr sz="1800"/>
                      </a:pPr>
                      <a:r>
                        <a:rPr>
                          <a:solidFill>
                            <a:srgbClr val="FF0000"/>
                          </a:solidFill>
                          <a:latin typeface="Calibri"/>
                          <a:ea typeface="Calibri"/>
                          <a:cs typeface="Calibri"/>
                          <a:sym typeface="Calibri"/>
                        </a:rPr>
                        <a:t>Norepinephrine</a:t>
                      </a:r>
                    </a:p>
                  </a:txBody>
                  <a:tcPr marL="45720" marR="45720" marT="45720" marB="45720" anchor="t" anchorCtr="0" horzOverflow="overflow">
                    <a:lnL>
                      <a:solidFill>
                        <a:srgbClr val="4A7EBB"/>
                      </a:solidFill>
                    </a:lnL>
                    <a:lnR>
                      <a:solidFill>
                        <a:srgbClr val="4A7EBB"/>
                      </a:solidFill>
                    </a:lnR>
                    <a:lnT>
                      <a:solidFill>
                        <a:srgbClr val="4A7EBB"/>
                      </a:solidFill>
                    </a:lnT>
                    <a:lnB>
                      <a:solidFill>
                        <a:srgbClr val="4A7EBB"/>
                      </a:solidFill>
                    </a:lnB>
                    <a:noFill/>
                  </a:tcPr>
                </a:tc>
                <a:tc>
                  <a:txBody>
                    <a:bodyPr/>
                    <a:lstStyle/>
                    <a:p>
                      <a:pPr algn="l" defTabSz="457200">
                        <a:defRPr b="1" sz="2400">
                          <a:ln w="10541">
                            <a:solidFill>
                              <a:srgbClr val="4579B8"/>
                            </a:solidFill>
                          </a:ln>
                          <a:solidFill>
                            <a:srgbClr val="BCD2FA"/>
                          </a:solidFill>
                          <a:latin typeface="Calibri"/>
                          <a:ea typeface="Calibri"/>
                          <a:cs typeface="Calibri"/>
                          <a:sym typeface="Calibri"/>
                        </a:defRPr>
                      </a:pPr>
                      <a:r>
                        <a:rPr>
                          <a:ln w="10541">
                            <a:solidFill>
                              <a:srgbClr val="264DFA"/>
                            </a:solidFill>
                          </a:ln>
                          <a:solidFill>
                            <a:srgbClr val="264DFA"/>
                          </a:solidFill>
                        </a:rPr>
                        <a:t>Seratonin</a:t>
                      </a:r>
                      <a:r>
                        <a:rPr b="0" sz="1800">
                          <a:ln>
                            <a:noFill/>
                          </a:ln>
                          <a:solidFill>
                            <a:srgbClr val="0000FF"/>
                          </a:solidFill>
                        </a:rPr>
                        <a:t>-</a:t>
                      </a:r>
                      <a:r>
                        <a:rPr b="0" sz="1800">
                          <a:ln>
                            <a:noFill/>
                          </a:ln>
                          <a:solidFill>
                            <a:srgbClr val="FFFFFF"/>
                          </a:solidFill>
                        </a:rPr>
                        <a:t> happy</a:t>
                      </a:r>
                    </a:p>
                  </a:txBody>
                  <a:tcPr marL="45720" marR="45720" marT="45720" marB="45720" anchor="t" anchorCtr="0" horzOverflow="overflow">
                    <a:lnL>
                      <a:solidFill>
                        <a:srgbClr val="4A7EBB"/>
                      </a:solidFill>
                    </a:lnL>
                    <a:lnR>
                      <a:solidFill>
                        <a:srgbClr val="4A7EBB"/>
                      </a:solidFill>
                    </a:lnR>
                    <a:lnT>
                      <a:solidFill>
                        <a:srgbClr val="4A7EBB"/>
                      </a:solidFill>
                    </a:lnT>
                    <a:lnB>
                      <a:solidFill>
                        <a:srgbClr val="4A7EBB"/>
                      </a:solidFill>
                    </a:lnB>
                    <a:noFill/>
                  </a:tcPr>
                </a:tc>
              </a:tr>
              <a:tr h="1167765">
                <a:tc>
                  <a:txBody>
                    <a:bodyPr/>
                    <a:lstStyle/>
                    <a:p>
                      <a:pPr algn="l" defTabSz="457200">
                        <a:defRPr sz="1800">
                          <a:solidFill>
                            <a:srgbClr val="FF0000"/>
                          </a:solidFill>
                          <a:latin typeface="Calibri"/>
                          <a:ea typeface="Calibri"/>
                          <a:cs typeface="Calibri"/>
                          <a:sym typeface="Calibri"/>
                        </a:defRPr>
                      </a:pPr>
                      <a:r>
                        <a:t>Adrenalin</a:t>
                      </a:r>
                      <a:r>
                        <a:rPr>
                          <a:solidFill>
                            <a:srgbClr val="0D0D0D"/>
                          </a:solidFill>
                        </a:rPr>
                        <a:t>- </a:t>
                      </a:r>
                      <a:r>
                        <a:rPr>
                          <a:solidFill>
                            <a:srgbClr val="FFFFFF"/>
                          </a:solidFill>
                        </a:rPr>
                        <a:t>requires cortisol for manufacture.  Raises heart rate, cardiac output, prioritizes blood flow to vital structures</a:t>
                      </a:r>
                    </a:p>
                  </a:txBody>
                  <a:tcPr marL="45720" marR="45720" marT="45720" marB="45720" anchor="t" anchorCtr="0" horzOverflow="overflow">
                    <a:lnL>
                      <a:solidFill>
                        <a:srgbClr val="4A7EBB"/>
                      </a:solidFill>
                    </a:lnL>
                    <a:lnR>
                      <a:solidFill>
                        <a:srgbClr val="4A7EBB"/>
                      </a:solidFill>
                    </a:lnR>
                    <a:lnT>
                      <a:solidFill>
                        <a:srgbClr val="4A7EBB"/>
                      </a:solidFill>
                    </a:lnT>
                    <a:lnB>
                      <a:solidFill>
                        <a:srgbClr val="4A7EBB"/>
                      </a:solidFill>
                    </a:lnB>
                    <a:solidFill>
                      <a:srgbClr val="4F81BD">
                        <a:alpha val="40000"/>
                      </a:srgbClr>
                    </a:solidFill>
                  </a:tcPr>
                </a:tc>
                <a:tc>
                  <a:txBody>
                    <a:bodyPr/>
                    <a:lstStyle/>
                    <a:p>
                      <a:pPr algn="l" defTabSz="457200">
                        <a:defRPr sz="1800">
                          <a:latin typeface="Calibri"/>
                          <a:ea typeface="Calibri"/>
                          <a:cs typeface="Calibri"/>
                          <a:sym typeface="Calibri"/>
                        </a:defRPr>
                      </a:pPr>
                    </a:p>
                  </a:txBody>
                  <a:tcPr marL="45720" marR="45720" marT="45720" marB="45720" anchor="t" anchorCtr="0" horzOverflow="overflow">
                    <a:lnL>
                      <a:solidFill>
                        <a:srgbClr val="4A7EBB"/>
                      </a:solidFill>
                    </a:lnL>
                    <a:lnR>
                      <a:solidFill>
                        <a:srgbClr val="4A7EBB"/>
                      </a:solidFill>
                    </a:lnR>
                    <a:lnT>
                      <a:solidFill>
                        <a:srgbClr val="4A7EBB"/>
                      </a:solidFill>
                    </a:lnT>
                    <a:lnB>
                      <a:solidFill>
                        <a:srgbClr val="4A7EBB"/>
                      </a:solidFill>
                    </a:lnB>
                    <a:solidFill>
                      <a:srgbClr val="4F81BD">
                        <a:alpha val="40000"/>
                      </a:srgbClr>
                    </a:solidFill>
                  </a:tcPr>
                </a:tc>
              </a:tr>
              <a:tr h="1167765">
                <a:tc>
                  <a:txBody>
                    <a:bodyPr/>
                    <a:lstStyle/>
                    <a:p>
                      <a:pPr algn="l" defTabSz="457200">
                        <a:defRPr sz="1800">
                          <a:solidFill>
                            <a:srgbClr val="FF0000"/>
                          </a:solidFill>
                          <a:latin typeface="Calibri"/>
                          <a:ea typeface="Calibri"/>
                          <a:cs typeface="Calibri"/>
                          <a:sym typeface="Calibri"/>
                        </a:defRPr>
                      </a:pPr>
                      <a:r>
                        <a:t>Glutamate- </a:t>
                      </a:r>
                      <a:r>
                        <a:rPr>
                          <a:solidFill>
                            <a:srgbClr val="FFFFFF"/>
                          </a:solidFill>
                        </a:rPr>
                        <a:t>helps memory.  Main stimulator in the brain-  high amounts lead to damage of brain tissue (concussion)</a:t>
                      </a:r>
                    </a:p>
                  </a:txBody>
                  <a:tcPr marL="45720" marR="45720" marT="45720" marB="45720" anchor="t" anchorCtr="0" horzOverflow="overflow">
                    <a:lnL>
                      <a:solidFill>
                        <a:srgbClr val="4A7EBB"/>
                      </a:solidFill>
                    </a:lnL>
                    <a:lnR>
                      <a:solidFill>
                        <a:srgbClr val="4A7EBB"/>
                      </a:solidFill>
                    </a:lnR>
                    <a:lnT>
                      <a:solidFill>
                        <a:srgbClr val="4A7EBB"/>
                      </a:solidFill>
                    </a:lnT>
                    <a:lnB>
                      <a:solidFill>
                        <a:srgbClr val="4A7EBB"/>
                      </a:solidFill>
                    </a:lnB>
                    <a:noFill/>
                  </a:tcPr>
                </a:tc>
                <a:tc>
                  <a:txBody>
                    <a:bodyPr/>
                    <a:lstStyle/>
                    <a:p>
                      <a:pPr algn="l" defTabSz="457200">
                        <a:defRPr sz="1800">
                          <a:latin typeface="Calibri"/>
                          <a:ea typeface="Calibri"/>
                          <a:cs typeface="Calibri"/>
                          <a:sym typeface="Calibri"/>
                        </a:defRPr>
                      </a:pPr>
                    </a:p>
                  </a:txBody>
                  <a:tcPr marL="45720" marR="45720" marT="45720" marB="45720" anchor="t" anchorCtr="0" horzOverflow="overflow">
                    <a:lnL>
                      <a:solidFill>
                        <a:srgbClr val="4A7EBB"/>
                      </a:solidFill>
                    </a:lnL>
                    <a:lnR>
                      <a:solidFill>
                        <a:srgbClr val="4A7EBB"/>
                      </a:solidFill>
                    </a:lnR>
                    <a:lnT>
                      <a:solidFill>
                        <a:srgbClr val="4A7EBB"/>
                      </a:solidFill>
                    </a:lnT>
                    <a:lnB>
                      <a:solidFill>
                        <a:srgbClr val="4A7EBB"/>
                      </a:solidFill>
                    </a:lnB>
                    <a:noFill/>
                  </a:tcPr>
                </a:tc>
              </a:tr>
            </a:tbl>
          </a:graphicData>
        </a:graphic>
      </p:graphicFrame>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2" name="image4.png"/>
          <p:cNvPicPr>
            <a:picLocks noChangeAspect="1"/>
          </p:cNvPicPr>
          <p:nvPr>
            <p:ph type="pic" idx="13"/>
          </p:nvPr>
        </p:nvPicPr>
        <p:blipFill>
          <a:blip r:embed="rId2">
            <a:extLst/>
          </a:blip>
          <a:srcRect l="11079" t="10550" r="11078" b="3959"/>
          <a:stretch>
            <a:fillRect/>
          </a:stretch>
        </p:blipFill>
        <p:spPr>
          <a:xfrm>
            <a:off x="4761904" y="1080492"/>
            <a:ext cx="4096347" cy="5822122"/>
          </a:xfrm>
          <a:prstGeom prst="rect">
            <a:avLst/>
          </a:prstGeom>
        </p:spPr>
      </p:pic>
      <p:sp>
        <p:nvSpPr>
          <p:cNvPr id="213" name="Shape 213"/>
          <p:cNvSpPr/>
          <p:nvPr>
            <p:ph type="title"/>
          </p:nvPr>
        </p:nvSpPr>
        <p:spPr>
          <a:xfrm>
            <a:off x="285750" y="1067792"/>
            <a:ext cx="4429125" cy="508993"/>
          </a:xfrm>
          <a:prstGeom prst="rect">
            <a:avLst/>
          </a:prstGeom>
        </p:spPr>
        <p:txBody>
          <a:bodyPr/>
          <a:lstStyle>
            <a:lvl1pPr defTabSz="262889">
              <a:spcBef>
                <a:spcPts val="1100"/>
              </a:spcBef>
              <a:defRPr sz="2600">
                <a:solidFill>
                  <a:srgbClr val="FFFFFF"/>
                </a:solidFill>
              </a:defRPr>
            </a:lvl1pPr>
          </a:lstStyle>
          <a:p>
            <a:pPr/>
            <a:r>
              <a:t>Neurotransmitter - catecholamines</a:t>
            </a:r>
          </a:p>
        </p:txBody>
      </p:sp>
      <p:sp>
        <p:nvSpPr>
          <p:cNvPr id="214" name="Shape 214"/>
          <p:cNvSpPr/>
          <p:nvPr>
            <p:ph type="body" sz="half" idx="1"/>
          </p:nvPr>
        </p:nvSpPr>
        <p:spPr>
          <a:xfrm>
            <a:off x="285750" y="1928812"/>
            <a:ext cx="4429125" cy="4295181"/>
          </a:xfrm>
          <a:prstGeom prst="rect">
            <a:avLst/>
          </a:prstGeom>
        </p:spPr>
        <p:txBody>
          <a:bodyPr anchor="t"/>
          <a:lstStyle/>
          <a:p>
            <a:pPr marL="285750" indent="-285750" defTabSz="410765">
              <a:lnSpc>
                <a:spcPct val="100000"/>
              </a:lnSpc>
              <a:spcBef>
                <a:spcPts val="1900"/>
              </a:spcBef>
              <a:buClr>
                <a:srgbClr val="34A5DA"/>
              </a:buClr>
              <a:buSzPct val="104999"/>
              <a:buFont typeface="Avenir Next"/>
              <a:buChar char="▸"/>
              <a:defRPr cap="none" spc="0" sz="1800">
                <a:latin typeface="Avenir Next Medium"/>
                <a:ea typeface="Avenir Next Medium"/>
                <a:cs typeface="Avenir Next Medium"/>
                <a:sym typeface="Avenir Next Medium"/>
              </a:defRPr>
            </a:pPr>
            <a:r>
              <a:t>Amino acids- Phenylalanine, Tyrosine - serum</a:t>
            </a:r>
          </a:p>
          <a:p>
            <a:pPr marL="285750" indent="-285750" defTabSz="410765">
              <a:lnSpc>
                <a:spcPct val="100000"/>
              </a:lnSpc>
              <a:spcBef>
                <a:spcPts val="1900"/>
              </a:spcBef>
              <a:buClr>
                <a:srgbClr val="34A5DA"/>
              </a:buClr>
              <a:buSzPct val="104999"/>
              <a:buFont typeface="Avenir Next"/>
              <a:buChar char="▸"/>
              <a:defRPr cap="none" spc="0" sz="1800">
                <a:latin typeface="Avenir Next Medium"/>
                <a:ea typeface="Avenir Next Medium"/>
                <a:cs typeface="Avenir Next Medium"/>
                <a:sym typeface="Avenir Next Medium"/>
              </a:defRPr>
            </a:pPr>
            <a:r>
              <a:t>Cofactors- Iron, BH4, B6 </a:t>
            </a:r>
          </a:p>
          <a:p>
            <a:pPr marL="285750" indent="-285750" defTabSz="410765">
              <a:lnSpc>
                <a:spcPct val="100000"/>
              </a:lnSpc>
              <a:spcBef>
                <a:spcPts val="1900"/>
              </a:spcBef>
              <a:buClr>
                <a:srgbClr val="34A5DA"/>
              </a:buClr>
              <a:buSzPct val="104999"/>
              <a:buFont typeface="Avenir Next"/>
              <a:buChar char="▸"/>
              <a:defRPr cap="none" spc="0" sz="1800">
                <a:latin typeface="Avenir Next Medium"/>
                <a:ea typeface="Avenir Next Medium"/>
                <a:cs typeface="Avenir Next Medium"/>
                <a:sym typeface="Avenir Next Medium"/>
              </a:defRPr>
            </a:pPr>
            <a:r>
              <a:t>Breakdown</a:t>
            </a:r>
          </a:p>
          <a:p>
            <a:pPr lvl="1" marL="730250" indent="-285750" defTabSz="410765">
              <a:lnSpc>
                <a:spcPct val="100000"/>
              </a:lnSpc>
              <a:spcBef>
                <a:spcPts val="1900"/>
              </a:spcBef>
              <a:buClr>
                <a:srgbClr val="34A5DA"/>
              </a:buClr>
              <a:buFont typeface="Avenir Next"/>
              <a:buChar char="▸"/>
              <a:defRPr cap="none" spc="0" sz="1800">
                <a:latin typeface="Avenir Next Medium"/>
                <a:ea typeface="Avenir Next Medium"/>
                <a:cs typeface="Avenir Next Medium"/>
                <a:sym typeface="Avenir Next Medium"/>
              </a:defRPr>
            </a:pPr>
            <a:r>
              <a:t>Cofactors - copper, B2, Vitamin C, SAMe, Magnesium</a:t>
            </a:r>
          </a:p>
          <a:p>
            <a:pPr lvl="1" marL="730250" indent="-285750" algn="ctr" defTabSz="410765">
              <a:lnSpc>
                <a:spcPct val="100000"/>
              </a:lnSpc>
              <a:spcBef>
                <a:spcPts val="1900"/>
              </a:spcBef>
              <a:buClr>
                <a:srgbClr val="34A5DA"/>
              </a:buClr>
              <a:buFont typeface="Avenir Next"/>
              <a:buChar char="▸"/>
              <a:defRPr cap="none" spc="0" sz="1800">
                <a:latin typeface="Avenir Next Medium"/>
                <a:ea typeface="Avenir Next Medium"/>
                <a:cs typeface="Avenir Next Medium"/>
                <a:sym typeface="Avenir Next Medium"/>
              </a:defRPr>
            </a:pPr>
            <a:r>
              <a:t>Vanilmandelate, Homovanillate - urine testing</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title"/>
          </p:nvPr>
        </p:nvSpPr>
        <p:spPr>
          <a:prstGeom prst="rect">
            <a:avLst/>
          </a:prstGeom>
        </p:spPr>
        <p:txBody>
          <a:bodyPr/>
          <a:lstStyle>
            <a:lvl1pPr defTabSz="328611">
              <a:spcBef>
                <a:spcPts val="1500"/>
              </a:spcBef>
              <a:defRPr sz="3200">
                <a:solidFill>
                  <a:srgbClr val="FFFFFF"/>
                </a:solidFill>
              </a:defRPr>
            </a:lvl1pPr>
          </a:lstStyle>
          <a:p>
            <a:pPr/>
            <a:r>
              <a:t>BH4 - cofactor</a:t>
            </a:r>
          </a:p>
        </p:txBody>
      </p:sp>
      <p:sp>
        <p:nvSpPr>
          <p:cNvPr id="217" name="Shape 217"/>
          <p:cNvSpPr/>
          <p:nvPr>
            <p:ph type="body" sz="half" idx="1"/>
          </p:nvPr>
        </p:nvSpPr>
        <p:spPr>
          <a:xfrm>
            <a:off x="285750" y="1928812"/>
            <a:ext cx="4429125" cy="4295181"/>
          </a:xfrm>
          <a:prstGeom prst="rect">
            <a:avLst/>
          </a:prstGeom>
        </p:spPr>
        <p:txBody>
          <a:bodyPr anchor="t"/>
          <a:lstStyle>
            <a:lvl1pPr marL="285750" indent="-285750" defTabSz="410765">
              <a:lnSpc>
                <a:spcPct val="100000"/>
              </a:lnSpc>
              <a:spcBef>
                <a:spcPts val="1900"/>
              </a:spcBef>
              <a:buClr>
                <a:srgbClr val="34A5DA"/>
              </a:buClr>
              <a:buSzPct val="104999"/>
              <a:buFont typeface="Avenir Next"/>
              <a:buChar char="▸"/>
              <a:defRPr cap="none" spc="0" sz="1800">
                <a:latin typeface="Avenir Next Medium"/>
                <a:ea typeface="Avenir Next Medium"/>
                <a:cs typeface="Avenir Next Medium"/>
                <a:sym typeface="Avenir Next Medium"/>
              </a:defRPr>
            </a:lvl1pPr>
          </a:lstStyle>
          <a:p>
            <a:pPr/>
            <a:r>
              <a:t>Inflammation will lower levels of BH4.  </a:t>
            </a:r>
          </a:p>
        </p:txBody>
      </p:sp>
      <p:pic>
        <p:nvPicPr>
          <p:cNvPr id="218" name="image1.tif"/>
          <p:cNvPicPr>
            <a:picLocks noChangeAspect="1"/>
          </p:cNvPicPr>
          <p:nvPr/>
        </p:nvPicPr>
        <p:blipFill>
          <a:blip r:embed="rId2">
            <a:extLst/>
          </a:blip>
          <a:stretch>
            <a:fillRect/>
          </a:stretch>
        </p:blipFill>
        <p:spPr>
          <a:xfrm>
            <a:off x="4535325" y="1575132"/>
            <a:ext cx="4517301" cy="4220543"/>
          </a:xfrm>
          <a:prstGeom prst="rect">
            <a:avLst/>
          </a:prstGeom>
          <a:ln w="12700">
            <a:miter lim="400000"/>
          </a:ln>
        </p:spPr>
      </p:pic>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0" name="image5.png"/>
          <p:cNvPicPr>
            <a:picLocks noChangeAspect="1"/>
          </p:cNvPicPr>
          <p:nvPr>
            <p:ph type="pic" idx="13"/>
          </p:nvPr>
        </p:nvPicPr>
        <p:blipFill>
          <a:blip r:embed="rId2">
            <a:extLst/>
          </a:blip>
          <a:srcRect l="18808" t="12912" r="18808" b="21150"/>
          <a:stretch>
            <a:fillRect/>
          </a:stretch>
        </p:blipFill>
        <p:spPr>
          <a:xfrm>
            <a:off x="4931420" y="883529"/>
            <a:ext cx="3995989" cy="5465782"/>
          </a:xfrm>
          <a:prstGeom prst="rect">
            <a:avLst/>
          </a:prstGeom>
        </p:spPr>
      </p:pic>
      <p:sp>
        <p:nvSpPr>
          <p:cNvPr id="221" name="Shape 221"/>
          <p:cNvSpPr/>
          <p:nvPr>
            <p:ph type="title"/>
          </p:nvPr>
        </p:nvSpPr>
        <p:spPr>
          <a:prstGeom prst="rect">
            <a:avLst/>
          </a:prstGeom>
        </p:spPr>
        <p:txBody>
          <a:bodyPr/>
          <a:lstStyle>
            <a:lvl1pPr defTabSz="328611">
              <a:spcBef>
                <a:spcPts val="1500"/>
              </a:spcBef>
              <a:defRPr sz="3200">
                <a:solidFill>
                  <a:srgbClr val="FFFFFF"/>
                </a:solidFill>
              </a:defRPr>
            </a:lvl1pPr>
          </a:lstStyle>
          <a:p>
            <a:pPr/>
            <a:r>
              <a:t>neurotransmitter-Serotonin </a:t>
            </a:r>
          </a:p>
        </p:txBody>
      </p:sp>
      <p:sp>
        <p:nvSpPr>
          <p:cNvPr id="222" name="Shape 222"/>
          <p:cNvSpPr/>
          <p:nvPr>
            <p:ph type="body" sz="half" idx="1"/>
          </p:nvPr>
        </p:nvSpPr>
        <p:spPr>
          <a:xfrm>
            <a:off x="285750" y="1928812"/>
            <a:ext cx="4429125" cy="4295181"/>
          </a:xfrm>
          <a:prstGeom prst="rect">
            <a:avLst/>
          </a:prstGeom>
        </p:spPr>
        <p:txBody>
          <a:bodyPr anchor="t"/>
          <a:lstStyle/>
          <a:p>
            <a:pPr marL="257810" indent="-257810" defTabSz="357366">
              <a:lnSpc>
                <a:spcPct val="100000"/>
              </a:lnSpc>
              <a:spcBef>
                <a:spcPts val="1600"/>
              </a:spcBef>
              <a:buClr>
                <a:srgbClr val="34A5DA"/>
              </a:buClr>
              <a:buSzPct val="104999"/>
              <a:buFont typeface="Avenir Next"/>
              <a:buChar char="▸"/>
              <a:defRPr cap="none" spc="0">
                <a:latin typeface="Avenir Next Medium"/>
                <a:ea typeface="Avenir Next Medium"/>
                <a:cs typeface="Avenir Next Medium"/>
                <a:sym typeface="Avenir Next Medium"/>
              </a:defRPr>
            </a:pPr>
            <a:r>
              <a:t>Amino acid- Tryptophan</a:t>
            </a:r>
          </a:p>
          <a:p>
            <a:pPr marL="257810" indent="-257810" defTabSz="357366">
              <a:lnSpc>
                <a:spcPct val="100000"/>
              </a:lnSpc>
              <a:spcBef>
                <a:spcPts val="1600"/>
              </a:spcBef>
              <a:buClr>
                <a:srgbClr val="34A5DA"/>
              </a:buClr>
              <a:buSzPct val="104999"/>
              <a:buFont typeface="Avenir Next"/>
              <a:buChar char="▸"/>
              <a:defRPr cap="none" spc="0">
                <a:latin typeface="Avenir Next Medium"/>
                <a:ea typeface="Avenir Next Medium"/>
                <a:cs typeface="Avenir Next Medium"/>
                <a:sym typeface="Avenir Next Medium"/>
              </a:defRPr>
            </a:pPr>
            <a:r>
              <a:t>Cofactors - BH4, Iron, Vitamin B6</a:t>
            </a:r>
          </a:p>
          <a:p>
            <a:pPr marL="257810" indent="-257810" defTabSz="357366">
              <a:lnSpc>
                <a:spcPct val="100000"/>
              </a:lnSpc>
              <a:spcBef>
                <a:spcPts val="1600"/>
              </a:spcBef>
              <a:buClr>
                <a:srgbClr val="34A5DA"/>
              </a:buClr>
              <a:buSzPct val="104999"/>
              <a:buFont typeface="Avenir Next"/>
              <a:buChar char="▸"/>
              <a:defRPr cap="none" spc="0">
                <a:latin typeface="Avenir Next Medium"/>
                <a:ea typeface="Avenir Next Medium"/>
                <a:cs typeface="Avenir Next Medium"/>
                <a:sym typeface="Avenir Next Medium"/>
              </a:defRPr>
            </a:pPr>
            <a:r>
              <a:t>Alternative pathways</a:t>
            </a:r>
          </a:p>
          <a:p>
            <a:pPr lvl="1" marL="644525" indent="-257809" defTabSz="357366">
              <a:lnSpc>
                <a:spcPct val="100000"/>
              </a:lnSpc>
              <a:spcBef>
                <a:spcPts val="1600"/>
              </a:spcBef>
              <a:buClr>
                <a:srgbClr val="34A5DA"/>
              </a:buClr>
              <a:buFont typeface="Avenir Next"/>
              <a:buChar char="▸"/>
              <a:defRPr cap="none" spc="0">
                <a:latin typeface="Avenir Next Medium"/>
                <a:ea typeface="Avenir Next Medium"/>
                <a:cs typeface="Avenir Next Medium"/>
                <a:sym typeface="Avenir Next Medium"/>
              </a:defRPr>
            </a:pPr>
            <a:r>
              <a:t>Kynurenate, Quinolinate</a:t>
            </a:r>
          </a:p>
          <a:p>
            <a:pPr lvl="2" marL="1031238" indent="-257809" defTabSz="357366">
              <a:lnSpc>
                <a:spcPct val="100000"/>
              </a:lnSpc>
              <a:spcBef>
                <a:spcPts val="1600"/>
              </a:spcBef>
              <a:buClr>
                <a:srgbClr val="34A5DA"/>
              </a:buClr>
              <a:buFont typeface="Avenir Next"/>
              <a:buChar char="▸"/>
              <a:defRPr cap="none" spc="0">
                <a:latin typeface="Avenir Next Medium"/>
                <a:ea typeface="Avenir Next Medium"/>
                <a:cs typeface="Avenir Next Medium"/>
                <a:sym typeface="Avenir Next Medium"/>
              </a:defRPr>
            </a:pPr>
            <a:r>
              <a:t>Inflammation (IDO) and lack of cofactors</a:t>
            </a:r>
          </a:p>
          <a:p>
            <a:pPr marL="257810" indent="-257810" defTabSz="357366">
              <a:lnSpc>
                <a:spcPct val="100000"/>
              </a:lnSpc>
              <a:spcBef>
                <a:spcPts val="1600"/>
              </a:spcBef>
              <a:buClr>
                <a:srgbClr val="34A5DA"/>
              </a:buClr>
              <a:buSzPct val="104999"/>
              <a:buFont typeface="Avenir Next"/>
              <a:buChar char="▸"/>
              <a:defRPr cap="none" spc="0">
                <a:latin typeface="Avenir Next Medium"/>
                <a:ea typeface="Avenir Next Medium"/>
                <a:cs typeface="Avenir Next Medium"/>
                <a:sym typeface="Avenir Next Medium"/>
              </a:defRPr>
            </a:pPr>
            <a:r>
              <a:t>Breakdown</a:t>
            </a:r>
          </a:p>
          <a:p>
            <a:pPr lvl="1" marL="644525" indent="-257809" defTabSz="357366">
              <a:lnSpc>
                <a:spcPct val="100000"/>
              </a:lnSpc>
              <a:spcBef>
                <a:spcPts val="1600"/>
              </a:spcBef>
              <a:buClr>
                <a:srgbClr val="34A5DA"/>
              </a:buClr>
              <a:buFont typeface="Avenir Next"/>
              <a:buChar char="▸"/>
              <a:defRPr cap="none" spc="0">
                <a:latin typeface="Avenir Next Medium"/>
                <a:ea typeface="Avenir Next Medium"/>
                <a:cs typeface="Avenir Next Medium"/>
                <a:sym typeface="Avenir Next Medium"/>
              </a:defRPr>
            </a:pPr>
            <a:r>
              <a:t>SAMe, Copper, B2</a:t>
            </a:r>
          </a:p>
          <a:p>
            <a:pPr lvl="1" marL="644525" indent="-257809" defTabSz="357366">
              <a:lnSpc>
                <a:spcPct val="100000"/>
              </a:lnSpc>
              <a:spcBef>
                <a:spcPts val="1600"/>
              </a:spcBef>
              <a:buClr>
                <a:srgbClr val="34A5DA"/>
              </a:buClr>
              <a:buFont typeface="Avenir Next"/>
              <a:buChar char="▸"/>
              <a:defRPr cap="none" spc="0">
                <a:latin typeface="Avenir Next Medium"/>
                <a:ea typeface="Avenir Next Medium"/>
                <a:cs typeface="Avenir Next Medium"/>
                <a:sym typeface="Avenir Next Medium"/>
              </a:defRPr>
            </a:pPr>
            <a:r>
              <a:t>5-HIAA</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title"/>
          </p:nvPr>
        </p:nvSpPr>
        <p:spPr>
          <a:prstGeom prst="rect">
            <a:avLst/>
          </a:prstGeom>
        </p:spPr>
        <p:txBody>
          <a:bodyPr/>
          <a:lstStyle>
            <a:lvl1pPr defTabSz="328611">
              <a:spcBef>
                <a:spcPts val="1500"/>
              </a:spcBef>
              <a:defRPr sz="3200">
                <a:solidFill>
                  <a:srgbClr val="FFFFFF"/>
                </a:solidFill>
              </a:defRPr>
            </a:lvl1pPr>
          </a:lstStyle>
          <a:p>
            <a:pPr/>
            <a:r>
              <a:t>Kyn/Quin - inflammation</a:t>
            </a:r>
          </a:p>
        </p:txBody>
      </p:sp>
      <p:sp>
        <p:nvSpPr>
          <p:cNvPr id="225" name="Shape 225"/>
          <p:cNvSpPr/>
          <p:nvPr>
            <p:ph type="body" sz="half" idx="1"/>
          </p:nvPr>
        </p:nvSpPr>
        <p:spPr>
          <a:xfrm>
            <a:off x="285750" y="1928812"/>
            <a:ext cx="4429125" cy="4295181"/>
          </a:xfrm>
          <a:prstGeom prst="rect">
            <a:avLst/>
          </a:prstGeom>
        </p:spPr>
        <p:txBody>
          <a:bodyPr anchor="t"/>
          <a:lstStyle/>
          <a:p>
            <a:pPr marL="287443" indent="-287443" defTabSz="398442">
              <a:lnSpc>
                <a:spcPct val="100000"/>
              </a:lnSpc>
              <a:spcBef>
                <a:spcPts val="1800"/>
              </a:spcBef>
              <a:buClr>
                <a:srgbClr val="34A5DA"/>
              </a:buClr>
              <a:buSzPct val="104999"/>
              <a:buFont typeface="Avenir Next"/>
              <a:buChar char="▸"/>
              <a:defRPr cap="none" spc="0" sz="1800">
                <a:latin typeface="Avenir Next Medium"/>
                <a:ea typeface="Avenir Next Medium"/>
                <a:cs typeface="Avenir Next Medium"/>
                <a:sym typeface="Avenir Next Medium"/>
              </a:defRPr>
            </a:pPr>
            <a:r>
              <a:t>Indolamine induced by inflammation.  </a:t>
            </a:r>
          </a:p>
          <a:p>
            <a:pPr marL="287443" indent="-287443" defTabSz="398442">
              <a:lnSpc>
                <a:spcPct val="100000"/>
              </a:lnSpc>
              <a:spcBef>
                <a:spcPts val="1800"/>
              </a:spcBef>
              <a:buClr>
                <a:srgbClr val="34A5DA"/>
              </a:buClr>
              <a:buSzPct val="104999"/>
              <a:buFont typeface="Avenir Next"/>
              <a:buChar char="▸"/>
              <a:defRPr cap="none" spc="0" sz="1800">
                <a:latin typeface="Avenir Next Medium"/>
                <a:ea typeface="Avenir Next Medium"/>
                <a:cs typeface="Avenir Next Medium"/>
                <a:sym typeface="Avenir Next Medium"/>
              </a:defRPr>
            </a:pPr>
            <a:r>
              <a:t>Increased inflammatory markers are present in suicidal patients.</a:t>
            </a:r>
          </a:p>
          <a:p>
            <a:pPr marL="287443" indent="-287443" defTabSz="398442">
              <a:lnSpc>
                <a:spcPct val="100000"/>
              </a:lnSpc>
              <a:spcBef>
                <a:spcPts val="1800"/>
              </a:spcBef>
              <a:buClr>
                <a:srgbClr val="34A5DA"/>
              </a:buClr>
              <a:buSzPct val="104999"/>
              <a:buFont typeface="Avenir Next"/>
              <a:buChar char="▸"/>
              <a:defRPr cap="none" spc="0" sz="1800">
                <a:latin typeface="Avenir Next Medium"/>
                <a:ea typeface="Avenir Next Medium"/>
                <a:cs typeface="Avenir Next Medium"/>
                <a:sym typeface="Avenir Next Medium"/>
              </a:defRPr>
            </a:pPr>
            <a:r>
              <a:t>IDO increases shunting of tryptophan to Kynurenate pathways.  </a:t>
            </a:r>
          </a:p>
          <a:p>
            <a:pPr lvl="1" marL="718608" indent="-287443" defTabSz="398442">
              <a:lnSpc>
                <a:spcPct val="100000"/>
              </a:lnSpc>
              <a:spcBef>
                <a:spcPts val="1800"/>
              </a:spcBef>
              <a:buClr>
                <a:srgbClr val="34A5DA"/>
              </a:buClr>
              <a:buFont typeface="Avenir Next"/>
              <a:buChar char="▸"/>
              <a:defRPr cap="none" spc="0" sz="1800">
                <a:latin typeface="Avenir Next Medium"/>
                <a:ea typeface="Avenir Next Medium"/>
                <a:cs typeface="Avenir Next Medium"/>
                <a:sym typeface="Avenir Next Medium"/>
              </a:defRPr>
            </a:pPr>
            <a:r>
              <a:t>Affects glutamate neurotransmission.  Kynurenate protective and Quin harmful.  Countered by ketamine.</a:t>
            </a:r>
          </a:p>
          <a:p>
            <a:pPr lvl="1" marL="729663" indent="-298498" defTabSz="398442">
              <a:lnSpc>
                <a:spcPct val="100000"/>
              </a:lnSpc>
              <a:spcBef>
                <a:spcPts val="1800"/>
              </a:spcBef>
              <a:buClr>
                <a:srgbClr val="34A5DA"/>
              </a:buClr>
              <a:buFont typeface="Avenir Next"/>
              <a:buChar char="▸"/>
              <a:defRPr cap="none" spc="0" sz="900">
                <a:solidFill>
                  <a:srgbClr val="FFE989"/>
                </a:solidFill>
                <a:latin typeface="Avenir Next Medium"/>
                <a:ea typeface="Avenir Next Medium"/>
                <a:cs typeface="Avenir Next Medium"/>
                <a:sym typeface="Avenir Next Medium"/>
              </a:defRPr>
            </a:pPr>
            <a:r>
              <a:t>Thaler, R et. al.  </a:t>
            </a:r>
            <a:r>
              <a:rPr u="sng"/>
              <a:t>J Biol Chem.</a:t>
            </a:r>
            <a:r>
              <a:t> 2011 Feb 18;286(7):5578-88. </a:t>
            </a:r>
          </a:p>
        </p:txBody>
      </p:sp>
      <p:pic>
        <p:nvPicPr>
          <p:cNvPr id="226" name="image6.png"/>
          <p:cNvPicPr>
            <a:picLocks noChangeAspect="1"/>
          </p:cNvPicPr>
          <p:nvPr/>
        </p:nvPicPr>
        <p:blipFill>
          <a:blip r:embed="rId2">
            <a:extLst/>
          </a:blip>
          <a:stretch>
            <a:fillRect/>
          </a:stretch>
        </p:blipFill>
        <p:spPr>
          <a:xfrm>
            <a:off x="6322488" y="7903"/>
            <a:ext cx="2799757" cy="2654170"/>
          </a:xfrm>
          <a:prstGeom prst="rect">
            <a:avLst/>
          </a:prstGeom>
          <a:ln w="12700">
            <a:miter lim="400000"/>
          </a:ln>
        </p:spPr>
      </p:pic>
      <p:pic>
        <p:nvPicPr>
          <p:cNvPr id="227" name="image7.png"/>
          <p:cNvPicPr>
            <a:picLocks noChangeAspect="1"/>
          </p:cNvPicPr>
          <p:nvPr/>
        </p:nvPicPr>
        <p:blipFill>
          <a:blip r:embed="rId3">
            <a:extLst/>
          </a:blip>
          <a:srcRect l="410" t="0" r="409" b="819"/>
          <a:stretch>
            <a:fillRect/>
          </a:stretch>
        </p:blipFill>
        <p:spPr>
          <a:xfrm>
            <a:off x="4318138" y="1050319"/>
            <a:ext cx="5299312" cy="6857933"/>
          </a:xfrm>
          <a:prstGeom prst="rect">
            <a:avLst/>
          </a:prstGeom>
          <a:ln w="12700">
            <a:miter lim="400000"/>
          </a:ln>
        </p:spPr>
      </p:pic>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9" name="image8.png"/>
          <p:cNvPicPr>
            <a:picLocks noChangeAspect="1"/>
          </p:cNvPicPr>
          <p:nvPr>
            <p:ph type="pic" idx="13"/>
          </p:nvPr>
        </p:nvPicPr>
        <p:blipFill>
          <a:blip r:embed="rId2">
            <a:extLst/>
          </a:blip>
          <a:srcRect l="0" t="12447" r="0" b="2049"/>
          <a:stretch>
            <a:fillRect/>
          </a:stretch>
        </p:blipFill>
        <p:spPr>
          <a:xfrm>
            <a:off x="758399" y="1703822"/>
            <a:ext cx="7627006" cy="5039139"/>
          </a:xfrm>
          <a:prstGeom prst="rect">
            <a:avLst/>
          </a:prstGeom>
        </p:spPr>
      </p:pic>
      <p:sp>
        <p:nvSpPr>
          <p:cNvPr id="230" name="Shape 230"/>
          <p:cNvSpPr/>
          <p:nvPr>
            <p:ph type="title"/>
          </p:nvPr>
        </p:nvSpPr>
        <p:spPr>
          <a:prstGeom prst="rect">
            <a:avLst/>
          </a:prstGeom>
        </p:spPr>
        <p:txBody>
          <a:bodyPr/>
          <a:lstStyle>
            <a:lvl1pPr defTabSz="328611">
              <a:spcBef>
                <a:spcPts val="1500"/>
              </a:spcBef>
              <a:defRPr sz="3200">
                <a:solidFill>
                  <a:srgbClr val="FFFFFF"/>
                </a:solidFill>
              </a:defRPr>
            </a:lvl1pPr>
          </a:lstStyle>
          <a:p>
            <a:pPr/>
            <a:r>
              <a:t>KYN/QUIN</a:t>
            </a:r>
          </a:p>
        </p:txBody>
      </p:sp>
      <p:sp>
        <p:nvSpPr>
          <p:cNvPr id="231" name="Shape 231"/>
          <p:cNvSpPr/>
          <p:nvPr>
            <p:ph type="body" sz="half" idx="1"/>
          </p:nvPr>
        </p:nvSpPr>
        <p:spPr>
          <a:xfrm>
            <a:off x="285750" y="1928812"/>
            <a:ext cx="4429125" cy="4295181"/>
          </a:xfrm>
          <a:prstGeom prst="rect">
            <a:avLst/>
          </a:prstGeom>
        </p:spPr>
        <p:txBody>
          <a:bodyPr anchor="t"/>
          <a:lstStyle>
            <a:lvl1pPr>
              <a:lnSpc>
                <a:spcPct val="100000"/>
              </a:lnSpc>
              <a:tabLst>
                <a:tab pos="241300" algn="l"/>
                <a:tab pos="495300" algn="l"/>
                <a:tab pos="749300" algn="l"/>
                <a:tab pos="990600" algn="l"/>
                <a:tab pos="1244600" algn="l"/>
                <a:tab pos="1498600" algn="l"/>
                <a:tab pos="1739900" algn="l"/>
                <a:tab pos="1993900" algn="l"/>
                <a:tab pos="2247900" algn="l"/>
                <a:tab pos="2489200" algn="l"/>
                <a:tab pos="2743200" algn="l"/>
                <a:tab pos="2997200" algn="l"/>
              </a:tabLst>
              <a:defRPr cap="none" spc="0" sz="800">
                <a:solidFill>
                  <a:srgbClr val="000000"/>
                </a:solidFill>
                <a:latin typeface="+mn-lt"/>
                <a:ea typeface="+mn-ea"/>
                <a:cs typeface="+mn-cs"/>
                <a:sym typeface="Helvetica"/>
              </a:defRPr>
            </a:lvl1pPr>
          </a:lstStyle>
          <a:p>
            <a:pPr/>
            <a:r>
              <a:t> </a:t>
            </a:r>
          </a:p>
        </p:txBody>
      </p:sp>
      <p:sp>
        <p:nvSpPr>
          <p:cNvPr id="232" name="Shape 232"/>
          <p:cNvSpPr/>
          <p:nvPr/>
        </p:nvSpPr>
        <p:spPr>
          <a:xfrm>
            <a:off x="6496238" y="3225018"/>
            <a:ext cx="127001" cy="198439"/>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defTabSz="321468">
              <a:tabLst>
                <a:tab pos="241300" algn="l"/>
                <a:tab pos="495300" algn="l"/>
                <a:tab pos="749300" algn="l"/>
                <a:tab pos="990600" algn="l"/>
                <a:tab pos="1244600" algn="l"/>
                <a:tab pos="1498600" algn="l"/>
                <a:tab pos="1739900" algn="l"/>
                <a:tab pos="1993900" algn="l"/>
                <a:tab pos="2247900" algn="l"/>
                <a:tab pos="2489200" algn="l"/>
                <a:tab pos="2743200" algn="l"/>
                <a:tab pos="2997200" algn="l"/>
              </a:tabLst>
              <a:defRPr sz="800">
                <a:latin typeface="+mn-lt"/>
                <a:ea typeface="+mn-ea"/>
                <a:cs typeface="+mn-cs"/>
                <a:sym typeface="Helvetica"/>
              </a:defRPr>
            </a:lvl1pPr>
          </a:lstStyle>
          <a:p>
            <a:pPr/>
            <a:r>
              <a:t> </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title"/>
          </p:nvPr>
        </p:nvSpPr>
        <p:spPr>
          <a:prstGeom prst="rect">
            <a:avLst/>
          </a:prstGeom>
        </p:spPr>
        <p:txBody>
          <a:bodyPr/>
          <a:lstStyle>
            <a:lvl1pPr defTabSz="328611">
              <a:spcBef>
                <a:spcPts val="1500"/>
              </a:spcBef>
              <a:defRPr sz="3200">
                <a:solidFill>
                  <a:srgbClr val="FFFFFF"/>
                </a:solidFill>
              </a:defRPr>
            </a:lvl1pPr>
          </a:lstStyle>
          <a:p>
            <a:pPr/>
            <a:r>
              <a:t>Activation of Quin</a:t>
            </a:r>
          </a:p>
        </p:txBody>
      </p:sp>
      <p:sp>
        <p:nvSpPr>
          <p:cNvPr id="235" name="Shape 235"/>
          <p:cNvSpPr/>
          <p:nvPr>
            <p:ph type="body" idx="13"/>
          </p:nvPr>
        </p:nvSpPr>
        <p:spPr>
          <a:prstGeom prst="rect">
            <a:avLst/>
          </a:prstGeom>
        </p:spPr>
        <p:txBody>
          <a:bodyPr/>
          <a:lstStyle/>
          <a:p>
            <a:pPr marL="287617" indent="-287617" defTabSz="410765">
              <a:spcBef>
                <a:spcPts val="1900"/>
              </a:spcBef>
              <a:buClr>
                <a:srgbClr val="34A5DA"/>
              </a:buClr>
              <a:buSzPct val="104999"/>
              <a:buFont typeface="Avenir Next"/>
              <a:buChar char="▸"/>
              <a:defRPr sz="2200">
                <a:solidFill>
                  <a:srgbClr val="838787"/>
                </a:solidFill>
                <a:latin typeface="Avenir Next Medium"/>
                <a:ea typeface="Avenir Next Medium"/>
                <a:cs typeface="Avenir Next Medium"/>
                <a:sym typeface="Avenir Next Medium"/>
              </a:defRPr>
            </a:pPr>
          </a:p>
        </p:txBody>
      </p:sp>
      <p:pic>
        <p:nvPicPr>
          <p:cNvPr id="236" name="image9.png"/>
          <p:cNvPicPr>
            <a:picLocks noChangeAspect="1"/>
          </p:cNvPicPr>
          <p:nvPr/>
        </p:nvPicPr>
        <p:blipFill>
          <a:blip r:embed="rId2">
            <a:extLst/>
          </a:blip>
          <a:stretch>
            <a:fillRect/>
          </a:stretch>
        </p:blipFill>
        <p:spPr>
          <a:xfrm>
            <a:off x="0" y="1962546"/>
            <a:ext cx="9144001" cy="4651839"/>
          </a:xfrm>
          <a:prstGeom prst="rect">
            <a:avLst/>
          </a:prstGeom>
          <a:ln w="12700">
            <a:miter lim="400000"/>
          </a:ln>
        </p:spPr>
      </p:pic>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title"/>
          </p:nvPr>
        </p:nvSpPr>
        <p:spPr>
          <a:prstGeom prst="rect">
            <a:avLst/>
          </a:prstGeom>
        </p:spPr>
        <p:txBody>
          <a:bodyPr/>
          <a:lstStyle/>
          <a:p>
            <a:pPr lvl="1" indent="128587" defTabSz="328611">
              <a:lnSpc>
                <a:spcPct val="80000"/>
              </a:lnSpc>
              <a:spcBef>
                <a:spcPts val="1500"/>
              </a:spcBef>
              <a:defRPr cap="all" sz="3200">
                <a:latin typeface="DIN Condensed"/>
                <a:ea typeface="DIN Condensed"/>
                <a:cs typeface="DIN Condensed"/>
                <a:sym typeface="DIN Condensed"/>
              </a:defRPr>
            </a:pPr>
            <a:r>
              <a:t>Kyn/QUin ratio and sports concussion</a:t>
            </a:r>
          </a:p>
        </p:txBody>
      </p:sp>
      <p:sp>
        <p:nvSpPr>
          <p:cNvPr id="239" name="Shape 239"/>
          <p:cNvSpPr/>
          <p:nvPr>
            <p:ph type="body" idx="13"/>
          </p:nvPr>
        </p:nvSpPr>
        <p:spPr>
          <a:prstGeom prst="rect">
            <a:avLst/>
          </a:prstGeom>
          <a:extLst>
            <a:ext uri="{C572A759-6A51-4108-AA02-DFA0A04FC94B}">
              <ma14:wrappingTextBoxFlag xmlns:ma14="http://schemas.microsoft.com/office/mac/drawingml/2011/main" val="1"/>
            </a:ext>
          </a:extLst>
        </p:spPr>
        <p:txBody>
          <a:bodyPr/>
          <a:lstStyle/>
          <a:p>
            <a:pPr marL="263832" indent="-263832" defTabSz="377903">
              <a:spcBef>
                <a:spcPts val="1700"/>
              </a:spcBef>
              <a:buClr>
                <a:srgbClr val="34A5DA"/>
              </a:buClr>
              <a:buSzPct val="104999"/>
              <a:buFont typeface="Avenir Next"/>
              <a:buChar char="▸"/>
              <a:defRPr sz="2000">
                <a:solidFill>
                  <a:srgbClr val="838787"/>
                </a:solidFill>
                <a:latin typeface="Avenir Next Medium"/>
                <a:ea typeface="Avenir Next Medium"/>
                <a:cs typeface="Avenir Next Medium"/>
                <a:sym typeface="Avenir Next Medium"/>
              </a:defRPr>
            </a:pPr>
            <a:r>
              <a:t>Mood symptoms after a concussion can correlate with a lower ratio of Kynurenic acid to Quinolinic acid.  </a:t>
            </a:r>
          </a:p>
          <a:p>
            <a:pPr marL="263832" indent="-263832" defTabSz="377903">
              <a:spcBef>
                <a:spcPts val="1700"/>
              </a:spcBef>
              <a:buClr>
                <a:srgbClr val="34A5DA"/>
              </a:buClr>
              <a:buSzPct val="104999"/>
              <a:buFont typeface="Avenir Next"/>
              <a:buChar char="▸"/>
              <a:defRPr sz="2000">
                <a:solidFill>
                  <a:srgbClr val="838787"/>
                </a:solidFill>
                <a:latin typeface="Avenir Next Medium"/>
                <a:ea typeface="Avenir Next Medium"/>
                <a:cs typeface="Avenir Next Medium"/>
                <a:sym typeface="Avenir Next Medium"/>
              </a:defRPr>
            </a:pPr>
            <a:r>
              <a:t>Lower ratio associated with more depression and anxiety at 1 day post injury, and worse mood symptoms at 1 month post injury.  </a:t>
            </a:r>
          </a:p>
          <a:p>
            <a:pPr marL="263832" indent="-263832" defTabSz="377903">
              <a:spcBef>
                <a:spcPts val="1700"/>
              </a:spcBef>
              <a:buClr>
                <a:srgbClr val="34A5DA"/>
              </a:buClr>
              <a:buSzPct val="104999"/>
              <a:buFont typeface="Avenir Next"/>
              <a:buChar char="▸"/>
              <a:defRPr sz="2000">
                <a:solidFill>
                  <a:srgbClr val="838787"/>
                </a:solidFill>
                <a:latin typeface="Avenir Next Medium"/>
                <a:ea typeface="Avenir Next Medium"/>
                <a:cs typeface="Avenir Next Medium"/>
                <a:sym typeface="Avenir Next Medium"/>
              </a:defRPr>
            </a:pPr>
            <a:r>
              <a:t>Concussed athletes with worse concussion outcome (defined as number of days until return to play) had higher Quin and lower Kyn/Quin at 1 month.</a:t>
            </a:r>
          </a:p>
          <a:p>
            <a:pPr marL="281145" indent="-281145" defTabSz="377903">
              <a:spcBef>
                <a:spcPts val="1700"/>
              </a:spcBef>
              <a:buClr>
                <a:srgbClr val="34A5DA"/>
              </a:buClr>
              <a:buSzPct val="104999"/>
              <a:buFont typeface="Avenir Next"/>
              <a:buChar char="▸"/>
              <a:defRPr sz="1100">
                <a:solidFill>
                  <a:srgbClr val="FFE989"/>
                </a:solidFill>
                <a:latin typeface="Avenir Next Medium"/>
                <a:ea typeface="Avenir Next Medium"/>
                <a:cs typeface="Avenir Next Medium"/>
                <a:sym typeface="Avenir Next Medium"/>
              </a:defRPr>
            </a:pPr>
            <a:r>
              <a:t>Singh R. et. al.  J of Neurol Neurosurg Psychiatry.  Mood Symptoms Correlate with Kynurenine Pathway Metabolites Following Sports-Related Concussion.  2016 Jun;87(6):670-5.</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prstGeom prst="rect">
            <a:avLst/>
          </a:prstGeom>
        </p:spPr>
        <p:txBody>
          <a:bodyPr/>
          <a:lstStyle/>
          <a:p>
            <a:pPr/>
            <a:r>
              <a:t>Coup vs Contracoup</a:t>
            </a:r>
          </a:p>
        </p:txBody>
      </p:sp>
      <p:pic>
        <p:nvPicPr>
          <p:cNvPr id="147" name="image1.png" descr="Contrecoup.pdf"/>
          <p:cNvPicPr>
            <a:picLocks noChangeAspect="1"/>
          </p:cNvPicPr>
          <p:nvPr/>
        </p:nvPicPr>
        <p:blipFill>
          <a:blip r:embed="rId2">
            <a:extLst/>
          </a:blip>
          <a:srcRect l="1567" t="0" r="0" b="36252"/>
          <a:stretch>
            <a:fillRect/>
          </a:stretch>
        </p:blipFill>
        <p:spPr>
          <a:xfrm>
            <a:off x="574162" y="1236570"/>
            <a:ext cx="7350597" cy="4940991"/>
          </a:xfrm>
          <a:prstGeom prst="rect">
            <a:avLst/>
          </a:prstGeom>
          <a:ln w="12700">
            <a:miter lim="400000"/>
          </a:ln>
        </p:spPr>
      </p:pic>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1" name="image10.png"/>
          <p:cNvPicPr>
            <a:picLocks noChangeAspect="1"/>
          </p:cNvPicPr>
          <p:nvPr>
            <p:ph type="pic" idx="13"/>
          </p:nvPr>
        </p:nvPicPr>
        <p:blipFill>
          <a:blip r:embed="rId2">
            <a:extLst/>
          </a:blip>
          <a:srcRect l="4473" t="0" r="4473" b="0"/>
          <a:stretch>
            <a:fillRect/>
          </a:stretch>
        </p:blipFill>
        <p:spPr>
          <a:xfrm>
            <a:off x="4486617" y="-76172"/>
            <a:ext cx="4932404" cy="7010407"/>
          </a:xfrm>
          <a:prstGeom prst="rect">
            <a:avLst/>
          </a:prstGeom>
        </p:spPr>
      </p:pic>
      <p:sp>
        <p:nvSpPr>
          <p:cNvPr id="242" name="Shape 242"/>
          <p:cNvSpPr/>
          <p:nvPr>
            <p:ph type="title"/>
          </p:nvPr>
        </p:nvSpPr>
        <p:spPr>
          <a:prstGeom prst="rect">
            <a:avLst/>
          </a:prstGeom>
        </p:spPr>
        <p:txBody>
          <a:bodyPr/>
          <a:lstStyle>
            <a:lvl1pPr defTabSz="328611">
              <a:spcBef>
                <a:spcPts val="1500"/>
              </a:spcBef>
              <a:defRPr sz="3200">
                <a:solidFill>
                  <a:srgbClr val="FFFFFF"/>
                </a:solidFill>
              </a:defRPr>
            </a:lvl1pPr>
          </a:lstStyle>
          <a:p>
            <a:pPr/>
            <a:r>
              <a:t>Other Neurotransmitters</a:t>
            </a:r>
          </a:p>
        </p:txBody>
      </p:sp>
      <p:sp>
        <p:nvSpPr>
          <p:cNvPr id="243" name="Shape 243"/>
          <p:cNvSpPr/>
          <p:nvPr>
            <p:ph type="body" sz="half" idx="1"/>
          </p:nvPr>
        </p:nvSpPr>
        <p:spPr>
          <a:xfrm>
            <a:off x="285750" y="1928812"/>
            <a:ext cx="4429125" cy="4295181"/>
          </a:xfrm>
          <a:prstGeom prst="rect">
            <a:avLst/>
          </a:prstGeom>
        </p:spPr>
        <p:txBody>
          <a:bodyPr anchor="t"/>
          <a:lstStyle/>
          <a:p>
            <a:pPr marL="226290" indent="-226290" defTabSz="328611">
              <a:lnSpc>
                <a:spcPct val="100000"/>
              </a:lnSpc>
              <a:spcBef>
                <a:spcPts val="1500"/>
              </a:spcBef>
              <a:buClr>
                <a:srgbClr val="34A5DA"/>
              </a:buClr>
              <a:buSzPct val="104999"/>
              <a:buFont typeface="Avenir Next"/>
              <a:buChar char="▸"/>
              <a:defRPr cap="none" spc="0" sz="1400">
                <a:latin typeface="Avenir Next Medium"/>
                <a:ea typeface="Avenir Next Medium"/>
                <a:cs typeface="Avenir Next Medium"/>
                <a:sym typeface="Avenir Next Medium"/>
              </a:defRPr>
            </a:pPr>
            <a:r>
              <a:t>Glutamate- main excitatory neurotransmitter.  When cortisol is high at night it is difficult to convert to GABA.</a:t>
            </a:r>
          </a:p>
          <a:p>
            <a:pPr marL="226290" indent="-226290" defTabSz="328611">
              <a:lnSpc>
                <a:spcPct val="100000"/>
              </a:lnSpc>
              <a:spcBef>
                <a:spcPts val="1500"/>
              </a:spcBef>
              <a:buClr>
                <a:srgbClr val="34A5DA"/>
              </a:buClr>
              <a:buSzPct val="104999"/>
              <a:buFont typeface="Avenir Next"/>
              <a:buChar char="▸"/>
              <a:defRPr cap="none" spc="0" sz="1400">
                <a:latin typeface="Avenir Next Medium"/>
                <a:ea typeface="Avenir Next Medium"/>
                <a:cs typeface="Avenir Next Medium"/>
                <a:sym typeface="Avenir Next Medium"/>
              </a:defRPr>
            </a:pPr>
            <a:r>
              <a:t>Glycine, Threonine, Serine are all calming neurotransmitters.  Serine helps to stabilize and regulate the HPA axis.  Glycine is involved in detoxification in the liver (particularly exposure to Xylene)</a:t>
            </a:r>
          </a:p>
          <a:p>
            <a:pPr marL="226290" indent="-226290" defTabSz="328611">
              <a:lnSpc>
                <a:spcPct val="100000"/>
              </a:lnSpc>
              <a:spcBef>
                <a:spcPts val="1500"/>
              </a:spcBef>
              <a:buClr>
                <a:srgbClr val="34A5DA"/>
              </a:buClr>
              <a:buSzPct val="104999"/>
              <a:buFont typeface="Avenir Next"/>
              <a:buChar char="▸"/>
              <a:defRPr cap="none" spc="0" sz="1400">
                <a:latin typeface="Avenir Next Medium"/>
                <a:ea typeface="Avenir Next Medium"/>
                <a:cs typeface="Avenir Next Medium"/>
                <a:sym typeface="Avenir Next Medium"/>
              </a:defRPr>
            </a:pPr>
            <a:r>
              <a:t>Histidine tends to be high with poor quality protein supplementation and with muscle breakdown.  Poor methylation can result in higher histamine levels and increased inflammation.  High cortisol can lead to Th2/Th1 imbalance making this worse.</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title"/>
          </p:nvPr>
        </p:nvSpPr>
        <p:spPr>
          <a:prstGeom prst="rect">
            <a:avLst/>
          </a:prstGeom>
        </p:spPr>
        <p:txBody>
          <a:bodyPr/>
          <a:lstStyle/>
          <a:p>
            <a:pPr/>
            <a:r>
              <a:t>Toxin Exposure	</a:t>
            </a:r>
          </a:p>
        </p:txBody>
      </p:sp>
      <p:sp>
        <p:nvSpPr>
          <p:cNvPr id="246" name="Shape 246"/>
          <p:cNvSpPr/>
          <p:nvPr>
            <p:ph type="body" idx="1"/>
          </p:nvPr>
        </p:nvSpPr>
        <p:spPr>
          <a:xfrm>
            <a:off x="457200" y="1600200"/>
            <a:ext cx="7467600" cy="4525963"/>
          </a:xfrm>
          <a:prstGeom prst="rect">
            <a:avLst/>
          </a:prstGeom>
        </p:spPr>
        <p:txBody>
          <a:bodyPr/>
          <a:lstStyle/>
          <a:p>
            <a:pPr>
              <a:lnSpc>
                <a:spcPct val="90000"/>
              </a:lnSpc>
            </a:pPr>
            <a:r>
              <a:t>Toxic exposures may exert profound effects when the organism is in a particularly vulnerable stage.</a:t>
            </a:r>
          </a:p>
          <a:p>
            <a:pPr>
              <a:lnSpc>
                <a:spcPct val="90000"/>
              </a:lnSpc>
            </a:pPr>
            <a:r>
              <a:t>Neurotoxins may reduce the functional reserves of the brain, potentially making the cells more vulnerable to the effects of aging and leading to accelerated senescence.  Deterioration may continue for many years, even after the exposure has ceased.</a:t>
            </a:r>
          </a:p>
        </p:txBody>
      </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ph type="title"/>
          </p:nvPr>
        </p:nvSpPr>
        <p:spPr>
          <a:prstGeom prst="rect">
            <a:avLst/>
          </a:prstGeom>
        </p:spPr>
        <p:txBody>
          <a:bodyPr/>
          <a:lstStyle/>
          <a:p>
            <a:pPr/>
            <a:r>
              <a:t>Toxin Exposure</a:t>
            </a:r>
          </a:p>
        </p:txBody>
      </p:sp>
      <p:sp>
        <p:nvSpPr>
          <p:cNvPr id="249" name="Shape 249"/>
          <p:cNvSpPr/>
          <p:nvPr>
            <p:ph type="body" idx="1"/>
          </p:nvPr>
        </p:nvSpPr>
        <p:spPr>
          <a:xfrm>
            <a:off x="457200" y="1600200"/>
            <a:ext cx="7467600" cy="4525963"/>
          </a:xfrm>
          <a:prstGeom prst="rect">
            <a:avLst/>
          </a:prstGeom>
        </p:spPr>
        <p:txBody>
          <a:bodyPr/>
          <a:lstStyle/>
          <a:p>
            <a:pPr marL="408005" indent="-372526" defTabSz="886968">
              <a:spcBef>
                <a:spcPts val="600"/>
              </a:spcBef>
              <a:defRPr sz="2910"/>
            </a:pPr>
            <a:r>
              <a:t>Examples</a:t>
            </a:r>
          </a:p>
          <a:p>
            <a:pPr lvl="1" marL="700704" indent="-266090" defTabSz="886968">
              <a:spcBef>
                <a:spcPts val="600"/>
              </a:spcBef>
              <a:defRPr sz="2522"/>
            </a:pPr>
            <a:r>
              <a:t>Heavy metals- mercury, lead, arsenic</a:t>
            </a:r>
          </a:p>
          <a:p>
            <a:pPr lvl="1" marL="700704" indent="-266090" defTabSz="886968">
              <a:spcBef>
                <a:spcPts val="600"/>
              </a:spcBef>
              <a:defRPr sz="2522"/>
            </a:pPr>
            <a:r>
              <a:t>Organic solvents</a:t>
            </a:r>
          </a:p>
          <a:p>
            <a:pPr lvl="1" marL="700704" indent="-266090" defTabSz="886968">
              <a:spcBef>
                <a:spcPts val="600"/>
              </a:spcBef>
              <a:defRPr sz="2522"/>
            </a:pPr>
            <a:r>
              <a:t>Plastics</a:t>
            </a:r>
          </a:p>
          <a:p>
            <a:pPr lvl="1" marL="700704" indent="-266090" defTabSz="886968">
              <a:spcBef>
                <a:spcPts val="600"/>
              </a:spcBef>
              <a:defRPr sz="2522"/>
            </a:pPr>
            <a:r>
              <a:t>Pesticides (mitochondrial and endocrine disruption)</a:t>
            </a:r>
          </a:p>
          <a:p>
            <a:pPr lvl="1" marL="700704" indent="-266090" defTabSz="886968">
              <a:spcBef>
                <a:spcPts val="600"/>
              </a:spcBef>
              <a:defRPr sz="2522"/>
            </a:pPr>
            <a:r>
              <a:t>Antibiotics  (can disrupt mitochondrial function)</a:t>
            </a:r>
          </a:p>
          <a:p>
            <a:pPr lvl="1" marL="700704" indent="-266090" defTabSz="886968">
              <a:spcBef>
                <a:spcPts val="600"/>
              </a:spcBef>
              <a:defRPr sz="2522"/>
            </a:pPr>
            <a:r>
              <a:t>Medications in some circumstances</a:t>
            </a:r>
          </a:p>
          <a:p>
            <a:pPr lvl="1" marL="700704" indent="-266090" defTabSz="886968">
              <a:spcBef>
                <a:spcPts val="600"/>
              </a:spcBef>
              <a:defRPr sz="2522"/>
            </a:pPr>
            <a:r>
              <a:t>Artificial sweeteners - aspartame is a neurotoxin as an example</a:t>
            </a: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title"/>
          </p:nvPr>
        </p:nvSpPr>
        <p:spPr>
          <a:prstGeom prst="rect">
            <a:avLst/>
          </a:prstGeom>
        </p:spPr>
        <p:txBody>
          <a:bodyPr/>
          <a:lstStyle/>
          <a:p>
            <a:pPr/>
            <a:r>
              <a:t>High Fructose Corn Syrup</a:t>
            </a:r>
          </a:p>
        </p:txBody>
      </p:sp>
      <p:sp>
        <p:nvSpPr>
          <p:cNvPr id="252" name="Shape 252"/>
          <p:cNvSpPr/>
          <p:nvPr>
            <p:ph type="body" idx="1"/>
          </p:nvPr>
        </p:nvSpPr>
        <p:spPr>
          <a:xfrm>
            <a:off x="457200" y="1600200"/>
            <a:ext cx="7467600" cy="4525963"/>
          </a:xfrm>
          <a:prstGeom prst="rect">
            <a:avLst/>
          </a:prstGeom>
        </p:spPr>
        <p:txBody>
          <a:bodyPr/>
          <a:lstStyle/>
          <a:p>
            <a:pPr/>
            <a:r>
              <a:t>Study out of UCLA showed that “a diet high in processed fructose sabatoges rat brains’ ability to heal after head trauma, neuroscientists report.  Revealing a link  between nutrition and brain health, the finding offers implications for the 5.3 million Americans living with mild TBI”</a:t>
            </a:r>
          </a:p>
          <a:p>
            <a:pPr>
              <a:spcBef>
                <a:spcPts val="300"/>
              </a:spcBef>
              <a:defRPr sz="1500"/>
            </a:pPr>
            <a:r>
              <a:t>UCLA Health Sciences.  “High-fructose diet slows recovery from brain injury”  Science Daily.  2 October 2015</a:t>
            </a: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Shape 254"/>
          <p:cNvSpPr/>
          <p:nvPr>
            <p:ph type="title"/>
          </p:nvPr>
        </p:nvSpPr>
        <p:spPr>
          <a:prstGeom prst="rect">
            <a:avLst/>
          </a:prstGeom>
        </p:spPr>
        <p:txBody>
          <a:bodyPr/>
          <a:lstStyle/>
          <a:p>
            <a:pPr lvl="1"/>
            <a:r>
              <a:t>Alcohol</a:t>
            </a:r>
          </a:p>
        </p:txBody>
      </p:sp>
      <p:sp>
        <p:nvSpPr>
          <p:cNvPr id="255" name="Shape 255"/>
          <p:cNvSpPr/>
          <p:nvPr>
            <p:ph type="body" idx="1"/>
          </p:nvPr>
        </p:nvSpPr>
        <p:spPr>
          <a:prstGeom prst="rect">
            <a:avLst/>
          </a:prstGeom>
        </p:spPr>
        <p:txBody>
          <a:bodyPr/>
          <a:lstStyle/>
          <a:p>
            <a:pPr/>
            <a:r>
              <a:t>Impairs the ability of microglia to clear Tau</a:t>
            </a:r>
          </a:p>
          <a:p>
            <a:pPr/>
            <a:r>
              <a:t>Depletes B-vitmains which are vital to energy production and neurotransmitter production.  </a:t>
            </a:r>
          </a:p>
          <a:p>
            <a:pPr/>
            <a:r>
              <a:t>Disrupts sleep - cortisol/GABA dysfunction</a:t>
            </a:r>
          </a:p>
          <a:p>
            <a:pPr/>
            <a:r>
              <a:t>Increases Acetaldehyde- toxic to nerves</a:t>
            </a: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hape 257"/>
          <p:cNvSpPr/>
          <p:nvPr>
            <p:ph type="title"/>
          </p:nvPr>
        </p:nvSpPr>
        <p:spPr>
          <a:prstGeom prst="rect">
            <a:avLst/>
          </a:prstGeom>
        </p:spPr>
        <p:txBody>
          <a:bodyPr/>
          <a:lstStyle>
            <a:lvl1pPr defTabSz="795527">
              <a:defRPr sz="4002"/>
            </a:lvl1pPr>
          </a:lstStyle>
          <a:p>
            <a:pPr/>
            <a:r>
              <a:t>NSAID use and SPM production</a:t>
            </a:r>
          </a:p>
        </p:txBody>
      </p:sp>
      <p:sp>
        <p:nvSpPr>
          <p:cNvPr id="258" name="Shape 258"/>
          <p:cNvSpPr/>
          <p:nvPr>
            <p:ph type="body" idx="1"/>
          </p:nvPr>
        </p:nvSpPr>
        <p:spPr>
          <a:prstGeom prst="rect">
            <a:avLst/>
          </a:prstGeom>
        </p:spPr>
        <p:txBody>
          <a:bodyPr/>
          <a:lstStyle/>
          <a:p>
            <a:pPr/>
          </a:p>
        </p:txBody>
      </p:sp>
      <p:pic>
        <p:nvPicPr>
          <p:cNvPr id="259" name="NSIAD's affects on SPM's.png"/>
          <p:cNvPicPr>
            <a:picLocks noChangeAspect="1"/>
          </p:cNvPicPr>
          <p:nvPr/>
        </p:nvPicPr>
        <p:blipFill>
          <a:blip r:embed="rId2">
            <a:extLst/>
          </a:blip>
          <a:stretch>
            <a:fillRect/>
          </a:stretch>
        </p:blipFill>
        <p:spPr>
          <a:xfrm>
            <a:off x="0" y="330272"/>
            <a:ext cx="9144001" cy="7065819"/>
          </a:xfrm>
          <a:prstGeom prst="rect">
            <a:avLst/>
          </a:prstGeom>
          <a:ln w="12700">
            <a:miter lim="400000"/>
          </a:ln>
        </p:spPr>
      </p:pic>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title"/>
          </p:nvPr>
        </p:nvSpPr>
        <p:spPr>
          <a:prstGeom prst="rect">
            <a:avLst/>
          </a:prstGeom>
        </p:spPr>
        <p:txBody>
          <a:bodyPr/>
          <a:lstStyle>
            <a:lvl1pPr defTabSz="694944">
              <a:defRPr sz="3496"/>
            </a:lvl1pPr>
          </a:lstStyle>
          <a:p>
            <a:pPr/>
            <a:r>
              <a:t>Pro-Resolution Mediators and Central Nervous System</a:t>
            </a:r>
          </a:p>
        </p:txBody>
      </p:sp>
      <p:sp>
        <p:nvSpPr>
          <p:cNvPr id="262" name="Shape 262"/>
          <p:cNvSpPr/>
          <p:nvPr>
            <p:ph type="body" idx="1"/>
          </p:nvPr>
        </p:nvSpPr>
        <p:spPr>
          <a:prstGeom prst="rect">
            <a:avLst/>
          </a:prstGeom>
        </p:spPr>
        <p:txBody>
          <a:bodyPr/>
          <a:lstStyle/>
          <a:p>
            <a:pPr/>
          </a:p>
        </p:txBody>
      </p:sp>
      <p:pic>
        <p:nvPicPr>
          <p:cNvPr id="263" name="SPM's and CNS.png"/>
          <p:cNvPicPr>
            <a:picLocks noChangeAspect="1"/>
          </p:cNvPicPr>
          <p:nvPr/>
        </p:nvPicPr>
        <p:blipFill>
          <a:blip r:embed="rId2">
            <a:extLst/>
          </a:blip>
          <a:stretch>
            <a:fillRect/>
          </a:stretch>
        </p:blipFill>
        <p:spPr>
          <a:xfrm>
            <a:off x="515470" y="1022999"/>
            <a:ext cx="8113060" cy="6269183"/>
          </a:xfrm>
          <a:prstGeom prst="rect">
            <a:avLst/>
          </a:prstGeom>
          <a:ln w="12700">
            <a:miter lim="400000"/>
          </a:ln>
        </p:spPr>
      </p:pic>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ph type="title"/>
          </p:nvPr>
        </p:nvSpPr>
        <p:spPr>
          <a:prstGeom prst="rect">
            <a:avLst/>
          </a:prstGeom>
        </p:spPr>
        <p:txBody>
          <a:bodyPr/>
          <a:lstStyle>
            <a:lvl1pPr defTabSz="328611">
              <a:spcBef>
                <a:spcPts val="1500"/>
              </a:spcBef>
              <a:defRPr sz="3200">
                <a:solidFill>
                  <a:srgbClr val="FFFFFF"/>
                </a:solidFill>
              </a:defRPr>
            </a:lvl1pPr>
          </a:lstStyle>
          <a:p>
            <a:pPr/>
            <a:r>
              <a:t>Nutrients</a:t>
            </a:r>
          </a:p>
        </p:txBody>
      </p:sp>
      <p:sp>
        <p:nvSpPr>
          <p:cNvPr id="266" name="Shape 266"/>
          <p:cNvSpPr/>
          <p:nvPr>
            <p:ph type="body" idx="1"/>
          </p:nvPr>
        </p:nvSpPr>
        <p:spPr>
          <a:xfrm>
            <a:off x="285750" y="1928812"/>
            <a:ext cx="8572500" cy="4295181"/>
          </a:xfrm>
          <a:prstGeom prst="rect">
            <a:avLst/>
          </a:prstGeom>
        </p:spPr>
        <p:txBody>
          <a:bodyPr anchor="t"/>
          <a:lstStyle/>
          <a:p>
            <a:pPr marL="287617" indent="-287617" defTabSz="410765">
              <a:lnSpc>
                <a:spcPct val="100000"/>
              </a:lnSpc>
              <a:spcBef>
                <a:spcPts val="1900"/>
              </a:spcBef>
              <a:buClr>
                <a:srgbClr val="34A5DA"/>
              </a:buClr>
              <a:buSzPct val="104999"/>
              <a:buFont typeface="Avenir Next"/>
              <a:buChar char="▸"/>
              <a:defRPr cap="none" spc="0" sz="2200">
                <a:solidFill>
                  <a:srgbClr val="FFFFFF"/>
                </a:solidFill>
                <a:latin typeface="Avenir Next Medium"/>
                <a:ea typeface="Avenir Next Medium"/>
                <a:cs typeface="Avenir Next Medium"/>
                <a:sym typeface="Avenir Next Medium"/>
              </a:defRPr>
            </a:pPr>
            <a:r>
              <a:t>Decreased absorption of nutrients due to stress</a:t>
            </a:r>
          </a:p>
          <a:p>
            <a:pPr marL="287617" indent="-287617" defTabSz="410765">
              <a:lnSpc>
                <a:spcPct val="100000"/>
              </a:lnSpc>
              <a:spcBef>
                <a:spcPts val="1900"/>
              </a:spcBef>
              <a:buClr>
                <a:srgbClr val="34A5DA"/>
              </a:buClr>
              <a:buSzPct val="104999"/>
              <a:buFont typeface="Avenir Next"/>
              <a:buChar char="▸"/>
              <a:defRPr cap="none" spc="0" sz="2200">
                <a:solidFill>
                  <a:srgbClr val="FFFFFF"/>
                </a:solidFill>
                <a:latin typeface="Avenir Next Medium"/>
                <a:ea typeface="Avenir Next Medium"/>
                <a:cs typeface="Avenir Next Medium"/>
                <a:sym typeface="Avenir Next Medium"/>
              </a:defRPr>
            </a:pPr>
            <a:r>
              <a:t>Increased turnover and metabolism</a:t>
            </a:r>
          </a:p>
          <a:p>
            <a:pPr marL="287617" indent="-287617" defTabSz="410765">
              <a:lnSpc>
                <a:spcPct val="100000"/>
              </a:lnSpc>
              <a:spcBef>
                <a:spcPts val="1900"/>
              </a:spcBef>
              <a:buClr>
                <a:srgbClr val="34A5DA"/>
              </a:buClr>
              <a:buSzPct val="104999"/>
              <a:buFont typeface="Avenir Next"/>
              <a:buChar char="▸"/>
              <a:defRPr cap="none" spc="0" sz="2200">
                <a:solidFill>
                  <a:srgbClr val="FFFFFF"/>
                </a:solidFill>
                <a:latin typeface="Avenir Next Medium"/>
                <a:ea typeface="Avenir Next Medium"/>
                <a:cs typeface="Avenir Next Medium"/>
                <a:sym typeface="Avenir Next Medium"/>
              </a:defRPr>
            </a:pPr>
            <a:r>
              <a:t>Loss of nutrients from metabolism, sweating etc</a:t>
            </a:r>
          </a:p>
          <a:p>
            <a:pPr marL="287617" indent="-287617" defTabSz="410765">
              <a:lnSpc>
                <a:spcPct val="100000"/>
              </a:lnSpc>
              <a:spcBef>
                <a:spcPts val="1900"/>
              </a:spcBef>
              <a:buClr>
                <a:srgbClr val="34A5DA"/>
              </a:buClr>
              <a:buSzPct val="104999"/>
              <a:buFont typeface="Avenir Next"/>
              <a:buChar char="▸"/>
              <a:defRPr cap="none" spc="0" sz="2200">
                <a:solidFill>
                  <a:srgbClr val="FFFFFF"/>
                </a:solidFill>
                <a:latin typeface="Avenir Next Medium"/>
                <a:ea typeface="Avenir Next Medium"/>
                <a:cs typeface="Avenir Next Medium"/>
                <a:sym typeface="Avenir Next Medium"/>
              </a:defRPr>
            </a:pPr>
            <a:r>
              <a:t>Increased mitochondrial numbers and enzymes that require nutrients</a:t>
            </a:r>
          </a:p>
          <a:p>
            <a:pPr marL="287617" indent="-287617" defTabSz="410765">
              <a:lnSpc>
                <a:spcPct val="100000"/>
              </a:lnSpc>
              <a:spcBef>
                <a:spcPts val="1900"/>
              </a:spcBef>
              <a:buClr>
                <a:srgbClr val="34A5DA"/>
              </a:buClr>
              <a:buSzPct val="104999"/>
              <a:buFont typeface="Avenir Next"/>
              <a:buChar char="▸"/>
              <a:defRPr cap="none" spc="0" sz="2200">
                <a:solidFill>
                  <a:srgbClr val="FFFFFF"/>
                </a:solidFill>
                <a:latin typeface="Avenir Next Medium"/>
                <a:ea typeface="Avenir Next Medium"/>
                <a:cs typeface="Avenir Next Medium"/>
                <a:sym typeface="Avenir Next Medium"/>
              </a:defRPr>
            </a:pPr>
            <a:r>
              <a:t>Increased need for tissue repair</a:t>
            </a:r>
          </a:p>
          <a:p>
            <a:pPr marL="287617" indent="-287617" defTabSz="410765">
              <a:lnSpc>
                <a:spcPct val="100000"/>
              </a:lnSpc>
              <a:spcBef>
                <a:spcPts val="1900"/>
              </a:spcBef>
              <a:buClr>
                <a:srgbClr val="34A5DA"/>
              </a:buClr>
              <a:buSzPct val="104999"/>
              <a:buFont typeface="Avenir Next"/>
              <a:buChar char="▸"/>
              <a:defRPr cap="none" spc="0" sz="1100">
                <a:solidFill>
                  <a:srgbClr val="FFE989"/>
                </a:solidFill>
                <a:latin typeface="Avenir Next Medium"/>
                <a:ea typeface="Avenir Next Medium"/>
                <a:cs typeface="Avenir Next Medium"/>
                <a:sym typeface="Avenir Next Medium"/>
              </a:defRPr>
            </a:pPr>
            <a:r>
              <a:t>Manore MM.  Effect of Physical Activity on Thiamine, Riboflavin and B6 requirements.  Am J Clin Nutr.  2000 Aug:  72 (2 suppl): 5985-6065</a:t>
            </a:r>
          </a:p>
        </p:txBody>
      </p:sp>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268"/>
          <p:cNvSpPr/>
          <p:nvPr>
            <p:ph type="body" sz="quarter" idx="1"/>
          </p:nvPr>
        </p:nvSpPr>
        <p:spPr>
          <a:xfrm>
            <a:off x="285750" y="121443"/>
            <a:ext cx="7858125" cy="521496"/>
          </a:xfrm>
          <a:prstGeom prst="rect">
            <a:avLst/>
          </a:prstGeom>
        </p:spPr>
        <p:txBody>
          <a:bodyPr/>
          <a:lstStyle>
            <a:lvl1pPr>
              <a:defRPr spc="66"/>
            </a:lvl1pPr>
          </a:lstStyle>
          <a:p>
            <a:pPr/>
            <a:r>
              <a:t>       </a:t>
            </a:r>
          </a:p>
        </p:txBody>
      </p:sp>
      <p:sp>
        <p:nvSpPr>
          <p:cNvPr id="269" name="Shape 269"/>
          <p:cNvSpPr/>
          <p:nvPr>
            <p:ph type="title"/>
          </p:nvPr>
        </p:nvSpPr>
        <p:spPr>
          <a:prstGeom prst="rect">
            <a:avLst/>
          </a:prstGeom>
        </p:spPr>
        <p:txBody>
          <a:bodyPr/>
          <a:lstStyle>
            <a:lvl1pPr defTabSz="328611">
              <a:spcBef>
                <a:spcPts val="1500"/>
              </a:spcBef>
              <a:defRPr sz="3200">
                <a:solidFill>
                  <a:srgbClr val="FFFFFF"/>
                </a:solidFill>
              </a:defRPr>
            </a:lvl1pPr>
          </a:lstStyle>
          <a:p>
            <a:pPr/>
            <a:r>
              <a:t>Nutrients</a:t>
            </a:r>
          </a:p>
        </p:txBody>
      </p:sp>
      <p:sp>
        <p:nvSpPr>
          <p:cNvPr id="270" name="Shape 270"/>
          <p:cNvSpPr/>
          <p:nvPr>
            <p:ph type="body" idx="13"/>
          </p:nvPr>
        </p:nvSpPr>
        <p:spPr>
          <a:prstGeom prst="rect">
            <a:avLst/>
          </a:prstGeom>
          <a:extLst>
            <a:ext uri="{C572A759-6A51-4108-AA02-DFA0A04FC94B}">
              <ma14:wrappingTextBoxFlag xmlns:ma14="http://schemas.microsoft.com/office/mac/drawingml/2011/main" val="1"/>
            </a:ext>
          </a:extLst>
        </p:spPr>
        <p:txBody>
          <a:bodyPr/>
          <a:lstStyle/>
          <a:p>
            <a:pPr marL="287617" indent="-287617" defTabSz="410765">
              <a:spcBef>
                <a:spcPts val="1900"/>
              </a:spcBef>
              <a:buClr>
                <a:srgbClr val="34A5DA"/>
              </a:buClr>
              <a:buSzPct val="104999"/>
              <a:buFont typeface="Avenir Next"/>
              <a:buChar char="▸"/>
              <a:defRPr sz="2200">
                <a:latin typeface="Avenir Next Medium"/>
                <a:ea typeface="Avenir Next Medium"/>
                <a:cs typeface="Avenir Next Medium"/>
                <a:sym typeface="Avenir Next Medium"/>
              </a:defRPr>
            </a:pPr>
            <a:r>
              <a:t>Marginal deficiency states may only be apparent when metabolic rate is high.</a:t>
            </a:r>
          </a:p>
          <a:p>
            <a:pPr marL="287617" indent="-287617" defTabSz="410765">
              <a:spcBef>
                <a:spcPts val="1900"/>
              </a:spcBef>
              <a:buClr>
                <a:srgbClr val="34A5DA"/>
              </a:buClr>
              <a:buSzPct val="104999"/>
              <a:buFont typeface="Avenir Next"/>
              <a:buChar char="▸"/>
              <a:defRPr sz="2200">
                <a:latin typeface="Avenir Next Medium"/>
                <a:ea typeface="Avenir Next Medium"/>
                <a:cs typeface="Avenir Next Medium"/>
                <a:sym typeface="Avenir Next Medium"/>
              </a:defRPr>
            </a:pPr>
            <a:r>
              <a:t>Prolonged strenuous exercise performed on a regular basis may result in increased losses from the body, increased turnover.  Results in need for increased dietary intake.  </a:t>
            </a:r>
          </a:p>
          <a:p>
            <a:pPr marL="296333" indent="-296333" defTabSz="410765">
              <a:spcBef>
                <a:spcPts val="1900"/>
              </a:spcBef>
              <a:buClr>
                <a:srgbClr val="34A5DA"/>
              </a:buClr>
              <a:buSzPct val="104999"/>
              <a:buFont typeface="Avenir Next"/>
              <a:buChar char="▸"/>
              <a:defRPr sz="1400">
                <a:solidFill>
                  <a:srgbClr val="FFE989"/>
                </a:solidFill>
                <a:latin typeface="Avenir Next Medium"/>
                <a:ea typeface="Avenir Next Medium"/>
                <a:cs typeface="Avenir Next Medium"/>
                <a:sym typeface="Avenir Next Medium"/>
              </a:defRPr>
            </a:pPr>
            <a:r>
              <a:t>Maughan RJ.  Role of Micronutrients in Sport and Physical Activity.  Br. Med. Bull.  1999;55(3):683-90</a:t>
            </a:r>
          </a:p>
        </p:txBody>
      </p:sp>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title"/>
          </p:nvPr>
        </p:nvSpPr>
        <p:spPr>
          <a:prstGeom prst="rect">
            <a:avLst/>
          </a:prstGeom>
        </p:spPr>
        <p:txBody>
          <a:bodyPr/>
          <a:lstStyle/>
          <a:p>
            <a:pPr lvl="1"/>
            <a:r>
              <a:t>Nutritional Supplementation</a:t>
            </a:r>
          </a:p>
        </p:txBody>
      </p:sp>
      <p:sp>
        <p:nvSpPr>
          <p:cNvPr id="273" name="Shape 273"/>
          <p:cNvSpPr/>
          <p:nvPr>
            <p:ph type="body" idx="1"/>
          </p:nvPr>
        </p:nvSpPr>
        <p:spPr>
          <a:prstGeom prst="rect">
            <a:avLst/>
          </a:prstGeom>
        </p:spPr>
        <p:txBody>
          <a:bodyPr/>
          <a:lstStyle/>
          <a:p>
            <a:pPr marL="357530" indent="-326440" defTabSz="777240">
              <a:spcBef>
                <a:spcPts val="600"/>
              </a:spcBef>
              <a:defRPr sz="2550"/>
            </a:pPr>
            <a:r>
              <a:t>Considered controversial by some</a:t>
            </a:r>
          </a:p>
          <a:p>
            <a:pPr marL="357530" indent="-326440" defTabSz="777240">
              <a:spcBef>
                <a:spcPts val="600"/>
              </a:spcBef>
              <a:defRPr sz="2550"/>
            </a:pPr>
            <a:r>
              <a:t>Should be done in concert with good dietary practices</a:t>
            </a:r>
          </a:p>
          <a:p>
            <a:pPr marL="357530" indent="-326440" defTabSz="777240">
              <a:spcBef>
                <a:spcPts val="600"/>
              </a:spcBef>
              <a:defRPr sz="2550"/>
            </a:pPr>
            <a:r>
              <a:t>Goal should be to reduce inflammatory load and support mitochondrial function</a:t>
            </a:r>
          </a:p>
          <a:p>
            <a:pPr marL="357530" indent="-326440" defTabSz="777240">
              <a:spcBef>
                <a:spcPts val="600"/>
              </a:spcBef>
              <a:defRPr sz="2550"/>
            </a:pPr>
            <a:r>
              <a:t>Hope to support resolution of inflammation to prevent neuroendocrine issues if possible</a:t>
            </a:r>
          </a:p>
          <a:p>
            <a:pPr marL="357530" indent="-326440" defTabSz="777240">
              <a:spcBef>
                <a:spcPts val="600"/>
              </a:spcBef>
              <a:defRPr sz="2550"/>
            </a:pPr>
            <a:r>
              <a:t>Using good sources there is almost no downside</a:t>
            </a:r>
          </a:p>
          <a:p>
            <a:pPr lvl="1" marL="707288" indent="-326440" defTabSz="777240">
              <a:spcBef>
                <a:spcPts val="600"/>
              </a:spcBef>
              <a:buSzPct val="80000"/>
              <a:buChar char="⦿"/>
              <a:defRPr sz="2550"/>
            </a:pPr>
            <a:r>
              <a:t>Very rare to have any side effects or reactions to good clean sources (allergic to cellulose, drug interaction in rare cases as examples)</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prstGeom prst="rect">
            <a:avLst/>
          </a:prstGeom>
        </p:spPr>
        <p:txBody>
          <a:bodyPr/>
          <a:lstStyle/>
          <a:p>
            <a:pPr/>
            <a:r>
              <a:t>Definition	</a:t>
            </a:r>
          </a:p>
        </p:txBody>
      </p:sp>
      <p:sp>
        <p:nvSpPr>
          <p:cNvPr id="150" name="Shape 150"/>
          <p:cNvSpPr/>
          <p:nvPr>
            <p:ph type="body" idx="1"/>
          </p:nvPr>
        </p:nvSpPr>
        <p:spPr>
          <a:xfrm>
            <a:off x="457200" y="1600200"/>
            <a:ext cx="7467600" cy="4525963"/>
          </a:xfrm>
          <a:prstGeom prst="rect">
            <a:avLst/>
          </a:prstGeom>
        </p:spPr>
        <p:txBody>
          <a:bodyPr/>
          <a:lstStyle/>
          <a:p>
            <a:pPr>
              <a:lnSpc>
                <a:spcPct val="80000"/>
              </a:lnSpc>
              <a:spcBef>
                <a:spcPts val="600"/>
              </a:spcBef>
              <a:defRPr sz="2700"/>
            </a:pPr>
            <a:r>
              <a:t>The American Congress of Rehabilitation Medicine  definition of MTBI</a:t>
            </a:r>
          </a:p>
          <a:p>
            <a:pPr>
              <a:lnSpc>
                <a:spcPct val="80000"/>
              </a:lnSpc>
              <a:spcBef>
                <a:spcPts val="600"/>
              </a:spcBef>
              <a:defRPr sz="2700"/>
            </a:pPr>
            <a:r>
              <a:t>“A traumatically induced physiologic disruption of brain function, including:</a:t>
            </a:r>
          </a:p>
          <a:p>
            <a:pPr lvl="1" marL="722376" indent="-274320">
              <a:lnSpc>
                <a:spcPct val="80000"/>
              </a:lnSpc>
              <a:spcBef>
                <a:spcPts val="500"/>
              </a:spcBef>
              <a:defRPr sz="2400"/>
            </a:pPr>
            <a:r>
              <a:t>Any period of loss of consciousness</a:t>
            </a:r>
          </a:p>
          <a:p>
            <a:pPr lvl="1" marL="722376" indent="-274320">
              <a:lnSpc>
                <a:spcPct val="80000"/>
              </a:lnSpc>
              <a:spcBef>
                <a:spcPts val="500"/>
              </a:spcBef>
              <a:defRPr sz="2400"/>
            </a:pPr>
            <a:r>
              <a:t>Any loss of memory for events immediately before or after the accident</a:t>
            </a:r>
          </a:p>
          <a:p>
            <a:pPr lvl="1" marL="722376" indent="-274320">
              <a:lnSpc>
                <a:spcPct val="80000"/>
              </a:lnSpc>
              <a:spcBef>
                <a:spcPts val="500"/>
              </a:spcBef>
              <a:defRPr sz="2400"/>
            </a:pPr>
            <a:r>
              <a:t>Any alteration in mental state at the time of the accident</a:t>
            </a:r>
          </a:p>
          <a:p>
            <a:pPr lvl="1" marL="722376" indent="-274320">
              <a:lnSpc>
                <a:spcPct val="80000"/>
              </a:lnSpc>
              <a:spcBef>
                <a:spcPts val="500"/>
              </a:spcBef>
              <a:defRPr sz="2400"/>
            </a:pPr>
            <a:r>
              <a:t>Focal neurological deficits that may or may not be transient but where the severity of the injury does not exceed LOC&lt;30 min, GCS 13-15, and PTA &lt; 24 hours</a:t>
            </a:r>
          </a:p>
        </p:txBody>
      </p:sp>
    </p:spTree>
  </p:cSld>
  <p:clrMapOvr>
    <a:masterClrMapping/>
  </p:clrMapOvr>
  <p:transition xmlns:p14="http://schemas.microsoft.com/office/powerpoint/2010/main" spd="med" advClick="1" p14:dur="1000"/>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Shape 275"/>
          <p:cNvSpPr/>
          <p:nvPr>
            <p:ph type="title"/>
          </p:nvPr>
        </p:nvSpPr>
        <p:spPr>
          <a:prstGeom prst="rect">
            <a:avLst/>
          </a:prstGeom>
        </p:spPr>
        <p:txBody>
          <a:bodyPr/>
          <a:lstStyle>
            <a:lvl1pPr defTabSz="694944">
              <a:defRPr sz="3496"/>
            </a:lvl1pPr>
          </a:lstStyle>
          <a:p>
            <a:pPr/>
            <a:r>
              <a:t>Examples of Supplements That May Have Benefit</a:t>
            </a:r>
          </a:p>
        </p:txBody>
      </p:sp>
      <p:sp>
        <p:nvSpPr>
          <p:cNvPr id="276" name="Shape 276"/>
          <p:cNvSpPr/>
          <p:nvPr>
            <p:ph type="body" sz="half" idx="1"/>
          </p:nvPr>
        </p:nvSpPr>
        <p:spPr>
          <a:prstGeom prst="rect">
            <a:avLst/>
          </a:prstGeom>
        </p:spPr>
        <p:txBody>
          <a:bodyPr/>
          <a:lstStyle/>
          <a:p>
            <a:pPr marL="294436" indent="-268833" defTabSz="640079">
              <a:spcBef>
                <a:spcPts val="400"/>
              </a:spcBef>
              <a:defRPr sz="1819"/>
            </a:pPr>
            <a:r>
              <a:t>CoQ10</a:t>
            </a:r>
          </a:p>
          <a:p>
            <a:pPr marL="294436" indent="-268833" defTabSz="640079">
              <a:spcBef>
                <a:spcPts val="400"/>
              </a:spcBef>
              <a:defRPr sz="1819"/>
            </a:pPr>
            <a:r>
              <a:t>NAC</a:t>
            </a:r>
          </a:p>
          <a:p>
            <a:pPr marL="294436" indent="-268833" defTabSz="640079">
              <a:spcBef>
                <a:spcPts val="400"/>
              </a:spcBef>
              <a:defRPr sz="1819"/>
            </a:pPr>
            <a:r>
              <a:t>Glutathione</a:t>
            </a:r>
          </a:p>
          <a:p>
            <a:pPr marL="294436" indent="-268833" defTabSz="640079">
              <a:spcBef>
                <a:spcPts val="400"/>
              </a:spcBef>
              <a:defRPr sz="1819"/>
            </a:pPr>
            <a:r>
              <a:t>B-vitmains</a:t>
            </a:r>
          </a:p>
          <a:p>
            <a:pPr marL="294436" indent="-268833" defTabSz="640079">
              <a:spcBef>
                <a:spcPts val="400"/>
              </a:spcBef>
              <a:defRPr sz="1819"/>
            </a:pPr>
            <a:r>
              <a:t>B-OHB</a:t>
            </a:r>
          </a:p>
          <a:p>
            <a:pPr marL="294436" indent="-268833" defTabSz="640079">
              <a:spcBef>
                <a:spcPts val="400"/>
              </a:spcBef>
              <a:defRPr sz="1819"/>
            </a:pPr>
            <a:r>
              <a:t>Creatine</a:t>
            </a:r>
          </a:p>
          <a:p>
            <a:pPr marL="294436" indent="-268833" defTabSz="640079">
              <a:spcBef>
                <a:spcPts val="400"/>
              </a:spcBef>
              <a:defRPr sz="1819"/>
            </a:pPr>
            <a:r>
              <a:t>Magnesium</a:t>
            </a:r>
          </a:p>
          <a:p>
            <a:pPr marL="294436" indent="-268833" defTabSz="640079">
              <a:spcBef>
                <a:spcPts val="400"/>
              </a:spcBef>
              <a:defRPr sz="1819"/>
            </a:pPr>
            <a:r>
              <a:t>Alpha lipoic acid</a:t>
            </a:r>
          </a:p>
          <a:p>
            <a:pPr marL="294436" indent="-268833" defTabSz="640079">
              <a:spcBef>
                <a:spcPts val="400"/>
              </a:spcBef>
              <a:defRPr sz="1819"/>
            </a:pPr>
            <a:r>
              <a:t>Acetyl L-carnitine</a:t>
            </a:r>
          </a:p>
          <a:p>
            <a:pPr marL="294436" indent="-268833" defTabSz="640079">
              <a:spcBef>
                <a:spcPts val="400"/>
              </a:spcBef>
              <a:defRPr sz="1819"/>
            </a:pPr>
            <a:r>
              <a:t>Melatonin</a:t>
            </a:r>
          </a:p>
          <a:p>
            <a:pPr marL="294436" indent="-268833" defTabSz="640079">
              <a:spcBef>
                <a:spcPts val="400"/>
              </a:spcBef>
              <a:defRPr sz="1819"/>
            </a:pPr>
            <a:r>
              <a:t>Theanine</a:t>
            </a:r>
          </a:p>
          <a:p>
            <a:pPr marL="294436" indent="-268833" defTabSz="640079">
              <a:spcBef>
                <a:spcPts val="400"/>
              </a:spcBef>
              <a:defRPr sz="1819"/>
            </a:pPr>
            <a:r>
              <a:t>Curcumin</a:t>
            </a:r>
          </a:p>
          <a:p>
            <a:pPr marL="294436" indent="-268833" defTabSz="640079">
              <a:spcBef>
                <a:spcPts val="400"/>
              </a:spcBef>
              <a:defRPr sz="1819"/>
            </a:pPr>
            <a:r>
              <a:t>Specialized Pro Resolving Mediators</a:t>
            </a:r>
          </a:p>
        </p:txBody>
      </p:sp>
    </p:spTree>
  </p:cSld>
  <p:clrMapOvr>
    <a:masterClrMapping/>
  </p:clrMapOvr>
  <p:transition xmlns:p14="http://schemas.microsoft.com/office/powerpoint/2010/main" spd="med" advClick="1" p14:dur="1000"/>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Shape 278"/>
          <p:cNvSpPr/>
          <p:nvPr>
            <p:ph type="title"/>
          </p:nvPr>
        </p:nvSpPr>
        <p:spPr>
          <a:prstGeom prst="rect">
            <a:avLst/>
          </a:prstGeom>
        </p:spPr>
        <p:txBody>
          <a:bodyPr/>
          <a:lstStyle/>
          <a:p>
            <a:pPr/>
            <a:r>
              <a:t>N-Acetyl Cysteine</a:t>
            </a:r>
          </a:p>
        </p:txBody>
      </p:sp>
      <p:sp>
        <p:nvSpPr>
          <p:cNvPr id="279" name="Shape 279"/>
          <p:cNvSpPr/>
          <p:nvPr>
            <p:ph type="body" idx="1"/>
          </p:nvPr>
        </p:nvSpPr>
        <p:spPr>
          <a:prstGeom prst="rect">
            <a:avLst/>
          </a:prstGeom>
        </p:spPr>
        <p:txBody>
          <a:bodyPr/>
          <a:lstStyle/>
          <a:p>
            <a:pPr/>
            <a:r>
              <a:t>Lowers Oxidative stress</a:t>
            </a:r>
          </a:p>
          <a:p>
            <a:pPr/>
            <a:r>
              <a:t>Increases Glutathione</a:t>
            </a:r>
          </a:p>
          <a:p>
            <a:pPr/>
            <a:r>
              <a:t>Delays onset of fatigue in athletes (by lowering oxidative stress/free radical production</a:t>
            </a:r>
          </a:p>
          <a:p>
            <a:pPr/>
            <a:r>
              <a:t>Lowers glutamate</a:t>
            </a:r>
          </a:p>
        </p:txBody>
      </p:sp>
    </p:spTree>
  </p:cSld>
  <p:clrMapOvr>
    <a:masterClrMapping/>
  </p:clrMapOvr>
  <p:transition xmlns:p14="http://schemas.microsoft.com/office/powerpoint/2010/main" spd="med" advClick="1" p14:dur="1000"/>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ph type="title"/>
          </p:nvPr>
        </p:nvSpPr>
        <p:spPr>
          <a:prstGeom prst="rect">
            <a:avLst/>
          </a:prstGeom>
        </p:spPr>
        <p:txBody>
          <a:bodyPr/>
          <a:lstStyle/>
          <a:p>
            <a:pPr/>
            <a:r>
              <a:t>Ketones	</a:t>
            </a:r>
          </a:p>
        </p:txBody>
      </p:sp>
      <p:sp>
        <p:nvSpPr>
          <p:cNvPr id="282" name="Shape 282"/>
          <p:cNvSpPr/>
          <p:nvPr>
            <p:ph type="body" idx="1"/>
          </p:nvPr>
        </p:nvSpPr>
        <p:spPr>
          <a:xfrm>
            <a:off x="457200" y="1600200"/>
            <a:ext cx="7467600" cy="4525963"/>
          </a:xfrm>
          <a:prstGeom prst="rect">
            <a:avLst/>
          </a:prstGeom>
        </p:spPr>
        <p:txBody>
          <a:bodyPr/>
          <a:lstStyle/>
          <a:p>
            <a:pPr/>
            <a:r>
              <a:t>B-hydroxybuterate- may confer neuroprotection against diverse types of cellular injury.  </a:t>
            </a:r>
          </a:p>
          <a:p>
            <a:pPr lvl="1" marL="722376" indent="-274320">
              <a:spcBef>
                <a:spcPts val="600"/>
              </a:spcBef>
              <a:defRPr sz="2600"/>
            </a:pPr>
            <a:r>
              <a:t>May enhance neuronal energy reserves, which improve the ability of neurons to resist metabolic challenges, and possibly through other actions including antioxidant and anti-inflammatory effects.</a:t>
            </a:r>
          </a:p>
          <a:p>
            <a:pPr marL="420623" indent="-384047">
              <a:spcBef>
                <a:spcPts val="300"/>
              </a:spcBef>
              <a:defRPr sz="1300"/>
            </a:pPr>
            <a:r>
              <a:t>Gasior, Maciej. Et al.  Neuroprotective and Disease Modifying Effects of the Ketogenic Diet.  Behav Pharmacol.  May 5, 2008. </a:t>
            </a:r>
          </a:p>
        </p:txBody>
      </p:sp>
    </p:spTree>
  </p:cSld>
  <p:clrMapOvr>
    <a:masterClrMapping/>
  </p:clrMapOvr>
  <p:transition xmlns:p14="http://schemas.microsoft.com/office/powerpoint/2010/main" spd="med" advClick="1" p14:dur="1000"/>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ph type="title"/>
          </p:nvPr>
        </p:nvSpPr>
        <p:spPr>
          <a:prstGeom prst="rect">
            <a:avLst/>
          </a:prstGeom>
        </p:spPr>
        <p:txBody>
          <a:bodyPr/>
          <a:lstStyle>
            <a:lvl1pPr defTabSz="328611">
              <a:spcBef>
                <a:spcPts val="1500"/>
              </a:spcBef>
              <a:defRPr sz="3200">
                <a:solidFill>
                  <a:srgbClr val="FFFFFF"/>
                </a:solidFill>
              </a:defRPr>
            </a:lvl1pPr>
          </a:lstStyle>
          <a:p>
            <a:pPr/>
            <a:r>
              <a:t>Magnesium</a:t>
            </a:r>
          </a:p>
        </p:txBody>
      </p:sp>
      <p:sp>
        <p:nvSpPr>
          <p:cNvPr id="285" name="Shape 285"/>
          <p:cNvSpPr/>
          <p:nvPr>
            <p:ph type="body" idx="1"/>
          </p:nvPr>
        </p:nvSpPr>
        <p:spPr>
          <a:xfrm>
            <a:off x="285750" y="1928812"/>
            <a:ext cx="8572500" cy="4295181"/>
          </a:xfrm>
          <a:prstGeom prst="rect">
            <a:avLst/>
          </a:prstGeom>
        </p:spPr>
        <p:txBody>
          <a:bodyPr anchor="t"/>
          <a:lstStyle/>
          <a:p>
            <a:pPr marL="179222" indent="-179222" defTabSz="236600">
              <a:lnSpc>
                <a:spcPct val="100000"/>
              </a:lnSpc>
              <a:spcBef>
                <a:spcPts val="1000"/>
              </a:spcBef>
              <a:buClr>
                <a:srgbClr val="34A5DA"/>
              </a:buClr>
              <a:buSzPct val="104999"/>
              <a:buFont typeface="Avenir Next"/>
              <a:buChar char="▸"/>
              <a:defRPr cap="none" spc="0" sz="1344">
                <a:solidFill>
                  <a:srgbClr val="FFFFFF"/>
                </a:solidFill>
                <a:latin typeface="Avenir Next Medium"/>
                <a:ea typeface="Avenir Next Medium"/>
                <a:cs typeface="Avenir Next Medium"/>
                <a:sym typeface="Avenir Next Medium"/>
              </a:defRPr>
            </a:pPr>
            <a:r>
              <a:t>Muscle cramping</a:t>
            </a:r>
          </a:p>
          <a:p>
            <a:pPr marL="179222" indent="-179222" defTabSz="236600">
              <a:lnSpc>
                <a:spcPct val="100000"/>
              </a:lnSpc>
              <a:spcBef>
                <a:spcPts val="1000"/>
              </a:spcBef>
              <a:buClr>
                <a:srgbClr val="34A5DA"/>
              </a:buClr>
              <a:buSzPct val="104999"/>
              <a:buFont typeface="Avenir Next"/>
              <a:buChar char="▸"/>
              <a:defRPr cap="none" spc="0" sz="1344">
                <a:solidFill>
                  <a:srgbClr val="FFFFFF"/>
                </a:solidFill>
                <a:latin typeface="Avenir Next Medium"/>
                <a:ea typeface="Avenir Next Medium"/>
                <a:cs typeface="Avenir Next Medium"/>
                <a:sym typeface="Avenir Next Medium"/>
              </a:defRPr>
            </a:pPr>
            <a:r>
              <a:t>Constipation</a:t>
            </a:r>
          </a:p>
          <a:p>
            <a:pPr marL="179222" indent="-179222" defTabSz="236600">
              <a:lnSpc>
                <a:spcPct val="100000"/>
              </a:lnSpc>
              <a:spcBef>
                <a:spcPts val="1000"/>
              </a:spcBef>
              <a:buClr>
                <a:srgbClr val="34A5DA"/>
              </a:buClr>
              <a:buSzPct val="104999"/>
              <a:buFont typeface="Avenir Next"/>
              <a:buChar char="▸"/>
              <a:defRPr cap="none" spc="0" sz="1344">
                <a:solidFill>
                  <a:srgbClr val="FFFFFF"/>
                </a:solidFill>
                <a:latin typeface="Avenir Next Medium"/>
                <a:ea typeface="Avenir Next Medium"/>
                <a:cs typeface="Avenir Next Medium"/>
                <a:sym typeface="Avenir Next Medium"/>
              </a:defRPr>
            </a:pPr>
            <a:r>
              <a:t>Anxiety, depression, anger</a:t>
            </a:r>
          </a:p>
          <a:p>
            <a:pPr marL="179222" indent="-179222" defTabSz="236600">
              <a:lnSpc>
                <a:spcPct val="100000"/>
              </a:lnSpc>
              <a:spcBef>
                <a:spcPts val="1000"/>
              </a:spcBef>
              <a:buClr>
                <a:srgbClr val="34A5DA"/>
              </a:buClr>
              <a:buSzPct val="104999"/>
              <a:buFont typeface="Avenir Next"/>
              <a:buChar char="▸"/>
              <a:defRPr cap="none" spc="0" sz="1344">
                <a:solidFill>
                  <a:srgbClr val="FFFFFF"/>
                </a:solidFill>
                <a:latin typeface="Avenir Next Medium"/>
                <a:ea typeface="Avenir Next Medium"/>
                <a:cs typeface="Avenir Next Medium"/>
                <a:sym typeface="Avenir Next Medium"/>
              </a:defRPr>
            </a:pPr>
            <a:r>
              <a:t>Insomnia</a:t>
            </a:r>
          </a:p>
          <a:p>
            <a:pPr marL="179222" indent="-179222" defTabSz="236600">
              <a:lnSpc>
                <a:spcPct val="100000"/>
              </a:lnSpc>
              <a:spcBef>
                <a:spcPts val="1000"/>
              </a:spcBef>
              <a:buClr>
                <a:srgbClr val="34A5DA"/>
              </a:buClr>
              <a:buSzPct val="104999"/>
              <a:buFont typeface="Avenir Next"/>
              <a:buChar char="▸"/>
              <a:defRPr cap="none" spc="0" sz="1344">
                <a:solidFill>
                  <a:srgbClr val="FFFFFF"/>
                </a:solidFill>
                <a:latin typeface="Avenir Next Medium"/>
                <a:ea typeface="Avenir Next Medium"/>
                <a:cs typeface="Avenir Next Medium"/>
                <a:sym typeface="Avenir Next Medium"/>
              </a:defRPr>
            </a:pPr>
            <a:r>
              <a:t>Behavioral disturbances</a:t>
            </a:r>
          </a:p>
          <a:p>
            <a:pPr marL="179222" indent="-179222" defTabSz="236600">
              <a:lnSpc>
                <a:spcPct val="100000"/>
              </a:lnSpc>
              <a:spcBef>
                <a:spcPts val="1000"/>
              </a:spcBef>
              <a:buClr>
                <a:srgbClr val="34A5DA"/>
              </a:buClr>
              <a:buSzPct val="104999"/>
              <a:buFont typeface="Avenir Next"/>
              <a:buChar char="▸"/>
              <a:defRPr cap="none" spc="0" sz="1344">
                <a:solidFill>
                  <a:srgbClr val="FFFFFF"/>
                </a:solidFill>
                <a:latin typeface="Avenir Next Medium"/>
                <a:ea typeface="Avenir Next Medium"/>
                <a:cs typeface="Avenir Next Medium"/>
                <a:sym typeface="Avenir Next Medium"/>
              </a:defRPr>
            </a:pPr>
            <a:r>
              <a:t>Lethargy</a:t>
            </a:r>
          </a:p>
          <a:p>
            <a:pPr marL="179222" indent="-179222" defTabSz="236600">
              <a:lnSpc>
                <a:spcPct val="100000"/>
              </a:lnSpc>
              <a:spcBef>
                <a:spcPts val="1000"/>
              </a:spcBef>
              <a:buClr>
                <a:srgbClr val="34A5DA"/>
              </a:buClr>
              <a:buSzPct val="104999"/>
              <a:buFont typeface="Avenir Next"/>
              <a:buChar char="▸"/>
              <a:defRPr cap="none" spc="0" sz="1344">
                <a:solidFill>
                  <a:srgbClr val="FFFFFF"/>
                </a:solidFill>
                <a:latin typeface="Avenir Next Medium"/>
                <a:ea typeface="Avenir Next Medium"/>
                <a:cs typeface="Avenir Next Medium"/>
                <a:sym typeface="Avenir Next Medium"/>
              </a:defRPr>
            </a:pPr>
            <a:r>
              <a:t>Impaired learning and attention</a:t>
            </a:r>
          </a:p>
          <a:p>
            <a:pPr marL="179222" indent="-179222" defTabSz="236600">
              <a:lnSpc>
                <a:spcPct val="100000"/>
              </a:lnSpc>
              <a:spcBef>
                <a:spcPts val="1000"/>
              </a:spcBef>
              <a:buClr>
                <a:srgbClr val="34A5DA"/>
              </a:buClr>
              <a:buSzPct val="104999"/>
              <a:buFont typeface="Avenir Next"/>
              <a:buChar char="▸"/>
              <a:defRPr cap="none" spc="0" sz="1344">
                <a:solidFill>
                  <a:srgbClr val="FFFFFF"/>
                </a:solidFill>
                <a:latin typeface="Avenir Next Medium"/>
                <a:ea typeface="Avenir Next Medium"/>
                <a:cs typeface="Avenir Next Medium"/>
                <a:sym typeface="Avenir Next Medium"/>
              </a:defRPr>
            </a:pPr>
            <a:r>
              <a:t>Pain</a:t>
            </a:r>
          </a:p>
          <a:p>
            <a:pPr marL="179222" indent="-179222" defTabSz="236600">
              <a:lnSpc>
                <a:spcPct val="100000"/>
              </a:lnSpc>
              <a:spcBef>
                <a:spcPts val="1000"/>
              </a:spcBef>
              <a:buClr>
                <a:srgbClr val="34A5DA"/>
              </a:buClr>
              <a:buSzPct val="104999"/>
              <a:buFont typeface="Avenir Next"/>
              <a:buChar char="▸"/>
              <a:defRPr cap="none" spc="0" sz="1344">
                <a:solidFill>
                  <a:srgbClr val="FFFFFF"/>
                </a:solidFill>
                <a:latin typeface="Avenir Next Medium"/>
                <a:ea typeface="Avenir Next Medium"/>
                <a:cs typeface="Avenir Next Medium"/>
                <a:sym typeface="Avenir Next Medium"/>
              </a:defRPr>
            </a:pPr>
            <a:r>
              <a:t>Headaches</a:t>
            </a:r>
          </a:p>
          <a:p>
            <a:pPr marL="179222" indent="-179222" defTabSz="236600">
              <a:lnSpc>
                <a:spcPct val="100000"/>
              </a:lnSpc>
              <a:spcBef>
                <a:spcPts val="1000"/>
              </a:spcBef>
              <a:buClr>
                <a:srgbClr val="34A5DA"/>
              </a:buClr>
              <a:buSzPct val="104999"/>
              <a:buFont typeface="Avenir Next"/>
              <a:buChar char="▸"/>
              <a:defRPr cap="none" spc="0" sz="1344">
                <a:solidFill>
                  <a:srgbClr val="FFFFFF"/>
                </a:solidFill>
                <a:latin typeface="Avenir Next Medium"/>
                <a:ea typeface="Avenir Next Medium"/>
                <a:cs typeface="Avenir Next Medium"/>
                <a:sym typeface="Avenir Next Medium"/>
              </a:defRPr>
            </a:pPr>
            <a:r>
              <a:t>High blood pressure, cardiac conduction problems</a:t>
            </a:r>
          </a:p>
          <a:p>
            <a:pPr marL="179222" indent="-179222" defTabSz="236600">
              <a:lnSpc>
                <a:spcPct val="100000"/>
              </a:lnSpc>
              <a:spcBef>
                <a:spcPts val="1000"/>
              </a:spcBef>
              <a:buClr>
                <a:srgbClr val="34A5DA"/>
              </a:buClr>
              <a:buSzPct val="104999"/>
              <a:buFont typeface="Avenir Next"/>
              <a:buChar char="▸"/>
              <a:defRPr cap="none" spc="0" sz="1344">
                <a:latin typeface="Avenir Next Medium"/>
                <a:ea typeface="Avenir Next Medium"/>
                <a:cs typeface="Avenir Next Medium"/>
                <a:sym typeface="Avenir Next Medium"/>
              </a:defRPr>
            </a:pPr>
            <a:r>
              <a:t>	</a:t>
            </a:r>
            <a:r>
              <a:rPr>
                <a:solidFill>
                  <a:srgbClr val="FFE989"/>
                </a:solidFill>
              </a:rPr>
              <a:t>Liebsher, D-H.  Liebsher, D-E.  About the Misdiagnosis of Magnesium Deficiency.  Journal of American College of Nutrition Vol. 23, No. 6, 730S-731S (2004)</a:t>
            </a:r>
          </a:p>
        </p:txBody>
      </p:sp>
    </p:spTree>
  </p:cSld>
  <p:clrMapOvr>
    <a:masterClrMapping/>
  </p:clrMapOvr>
  <p:transition xmlns:p14="http://schemas.microsoft.com/office/powerpoint/2010/main" spd="med" advClick="1" p14:dur="1000"/>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Shape 287"/>
          <p:cNvSpPr/>
          <p:nvPr>
            <p:ph type="title"/>
          </p:nvPr>
        </p:nvSpPr>
        <p:spPr>
          <a:prstGeom prst="rect">
            <a:avLst/>
          </a:prstGeom>
        </p:spPr>
        <p:txBody>
          <a:bodyPr/>
          <a:lstStyle>
            <a:lvl1pPr defTabSz="328611">
              <a:spcBef>
                <a:spcPts val="1500"/>
              </a:spcBef>
              <a:defRPr sz="3200">
                <a:solidFill>
                  <a:srgbClr val="FFFFFF"/>
                </a:solidFill>
              </a:defRPr>
            </a:lvl1pPr>
          </a:lstStyle>
          <a:p>
            <a:pPr/>
            <a:r>
              <a:t>Magnesium</a:t>
            </a:r>
          </a:p>
        </p:txBody>
      </p:sp>
      <p:sp>
        <p:nvSpPr>
          <p:cNvPr id="288" name="Shape 288"/>
          <p:cNvSpPr/>
          <p:nvPr>
            <p:ph type="body" idx="1"/>
          </p:nvPr>
        </p:nvSpPr>
        <p:spPr>
          <a:xfrm>
            <a:off x="285750" y="1928812"/>
            <a:ext cx="8572500" cy="4295181"/>
          </a:xfrm>
          <a:prstGeom prst="rect">
            <a:avLst/>
          </a:prstGeom>
        </p:spPr>
        <p:txBody>
          <a:bodyPr anchor="t"/>
          <a:lstStyle/>
          <a:p>
            <a:pPr marL="216204" indent="-216204" defTabSz="312181">
              <a:lnSpc>
                <a:spcPct val="100000"/>
              </a:lnSpc>
              <a:spcBef>
                <a:spcPts val="1400"/>
              </a:spcBef>
              <a:buClr>
                <a:srgbClr val="34A5DA"/>
              </a:buClr>
              <a:buSzPct val="104999"/>
              <a:buFont typeface="Avenir Next"/>
              <a:buChar char="▸"/>
              <a:defRPr cap="none" spc="0">
                <a:solidFill>
                  <a:srgbClr val="FFFFFF"/>
                </a:solidFill>
                <a:latin typeface="Avenir Next Medium"/>
                <a:ea typeface="Avenir Next Medium"/>
                <a:cs typeface="Avenir Next Medium"/>
                <a:sym typeface="Avenir Next Medium"/>
              </a:defRPr>
            </a:pPr>
            <a:r>
              <a:t>Serum magnesium measures may not be adequate</a:t>
            </a:r>
          </a:p>
          <a:p>
            <a:pPr marL="216204" indent="-216204" defTabSz="312181">
              <a:lnSpc>
                <a:spcPct val="100000"/>
              </a:lnSpc>
              <a:spcBef>
                <a:spcPts val="1400"/>
              </a:spcBef>
              <a:buClr>
                <a:srgbClr val="34A5DA"/>
              </a:buClr>
              <a:buSzPct val="104999"/>
              <a:buFont typeface="Avenir Next"/>
              <a:buChar char="▸"/>
              <a:defRPr cap="none" spc="0">
                <a:solidFill>
                  <a:srgbClr val="FFFFFF"/>
                </a:solidFill>
                <a:latin typeface="Avenir Next Medium"/>
                <a:ea typeface="Avenir Next Medium"/>
                <a:cs typeface="Avenir Next Medium"/>
                <a:sym typeface="Avenir Next Medium"/>
              </a:defRPr>
            </a:pPr>
            <a:r>
              <a:t>99% of magnesium is stored intracellular</a:t>
            </a:r>
          </a:p>
          <a:p>
            <a:pPr marL="216204" indent="-216204" defTabSz="312181">
              <a:lnSpc>
                <a:spcPct val="100000"/>
              </a:lnSpc>
              <a:spcBef>
                <a:spcPts val="1400"/>
              </a:spcBef>
              <a:buClr>
                <a:srgbClr val="34A5DA"/>
              </a:buClr>
              <a:buSzPct val="104999"/>
              <a:buFont typeface="Avenir Next"/>
              <a:buChar char="▸"/>
              <a:defRPr cap="none" spc="0">
                <a:solidFill>
                  <a:srgbClr val="FFFFFF"/>
                </a:solidFill>
                <a:latin typeface="Avenir Next Medium"/>
                <a:ea typeface="Avenir Next Medium"/>
                <a:cs typeface="Avenir Next Medium"/>
                <a:sym typeface="Avenir Next Medium"/>
              </a:defRPr>
            </a:pPr>
            <a:r>
              <a:t>Sits in NMDA receptor of the membrane also</a:t>
            </a:r>
          </a:p>
          <a:p>
            <a:pPr marL="216204" indent="-216204" defTabSz="312181">
              <a:lnSpc>
                <a:spcPct val="100000"/>
              </a:lnSpc>
              <a:spcBef>
                <a:spcPts val="1400"/>
              </a:spcBef>
              <a:buClr>
                <a:srgbClr val="34A5DA"/>
              </a:buClr>
              <a:buSzPct val="104999"/>
              <a:buFont typeface="Avenir Next"/>
              <a:buChar char="▸"/>
              <a:defRPr cap="none" spc="0">
                <a:solidFill>
                  <a:srgbClr val="FFFFFF"/>
                </a:solidFill>
                <a:latin typeface="Avenir Next Medium"/>
                <a:ea typeface="Avenir Next Medium"/>
                <a:cs typeface="Avenir Next Medium"/>
                <a:sym typeface="Avenir Next Medium"/>
              </a:defRPr>
            </a:pPr>
            <a:r>
              <a:t>Protects mitochondria and may be neuroprotective</a:t>
            </a:r>
          </a:p>
          <a:p>
            <a:pPr marL="216204" indent="-216204" defTabSz="312181">
              <a:lnSpc>
                <a:spcPct val="100000"/>
              </a:lnSpc>
              <a:spcBef>
                <a:spcPts val="1400"/>
              </a:spcBef>
              <a:buClr>
                <a:srgbClr val="34A5DA"/>
              </a:buClr>
              <a:buSzPct val="104999"/>
              <a:buFont typeface="Avenir Next"/>
              <a:buChar char="▸"/>
              <a:defRPr cap="none" spc="0">
                <a:solidFill>
                  <a:srgbClr val="FFFFFF"/>
                </a:solidFill>
                <a:latin typeface="Avenir Next Medium"/>
                <a:ea typeface="Avenir Next Medium"/>
                <a:cs typeface="Avenir Next Medium"/>
                <a:sym typeface="Avenir Next Medium"/>
              </a:defRPr>
            </a:pPr>
            <a:r>
              <a:t>Magnesium lowers immune inflammatory cytokine production</a:t>
            </a:r>
          </a:p>
          <a:p>
            <a:pPr lvl="1" marL="443802" indent="-105982" defTabSz="312181">
              <a:lnSpc>
                <a:spcPct val="100000"/>
              </a:lnSpc>
              <a:spcBef>
                <a:spcPts val="1400"/>
              </a:spcBef>
              <a:buClr>
                <a:srgbClr val="34A5DA"/>
              </a:buClr>
              <a:buFont typeface="Avenir Next"/>
              <a:buChar char="▸"/>
              <a:defRPr cap="none" spc="0" sz="800">
                <a:solidFill>
                  <a:srgbClr val="FFE989"/>
                </a:solidFill>
                <a:latin typeface="Avenir Next Medium"/>
                <a:ea typeface="Avenir Next Medium"/>
                <a:cs typeface="Avenir Next Medium"/>
                <a:sym typeface="Avenir Next Medium"/>
              </a:defRPr>
            </a:pPr>
            <a:r>
              <a:t>Sugimoto, Jun Et.Al.  Magnesium Decreases Inflammatory Cytokine Production:  A Novel Innate Immunomodulatory Mechanism.   J Immunol June 15, 2012, 188 (12) 6338-6346 </a:t>
            </a:r>
            <a:r>
              <a:rPr sz="1600"/>
              <a:t> </a:t>
            </a:r>
            <a:endParaRPr sz="1600"/>
          </a:p>
          <a:p>
            <a:pPr marL="216204" indent="-216204" defTabSz="312181">
              <a:lnSpc>
                <a:spcPct val="100000"/>
              </a:lnSpc>
              <a:spcBef>
                <a:spcPts val="1400"/>
              </a:spcBef>
              <a:buClr>
                <a:srgbClr val="34A5DA"/>
              </a:buClr>
              <a:buSzPct val="104999"/>
              <a:buFont typeface="Avenir Next"/>
              <a:buChar char="▸"/>
              <a:defRPr cap="none" spc="0">
                <a:solidFill>
                  <a:srgbClr val="FFFFFF"/>
                </a:solidFill>
                <a:latin typeface="Avenir Next Medium"/>
                <a:ea typeface="Avenir Next Medium"/>
                <a:cs typeface="Avenir Next Medium"/>
                <a:sym typeface="Avenir Next Medium"/>
              </a:defRPr>
            </a:pPr>
            <a:r>
              <a:t>60% of US adults were failing to meet RDA for Magnesium according to a study in 1997.</a:t>
            </a:r>
          </a:p>
          <a:p>
            <a:pPr lvl="1" marL="554990" indent="-217170" defTabSz="312181">
              <a:lnSpc>
                <a:spcPct val="100000"/>
              </a:lnSpc>
              <a:spcBef>
                <a:spcPts val="1400"/>
              </a:spcBef>
              <a:buClr>
                <a:srgbClr val="34A5DA"/>
              </a:buClr>
              <a:buFont typeface="Avenir Next"/>
              <a:buChar char="▸"/>
              <a:defRPr cap="none" spc="0" sz="900">
                <a:solidFill>
                  <a:srgbClr val="FFE989"/>
                </a:solidFill>
                <a:latin typeface="Avenir Next Medium"/>
                <a:ea typeface="Avenir Next Medium"/>
                <a:cs typeface="Avenir Next Medium"/>
                <a:sym typeface="Avenir Next Medium"/>
              </a:defRPr>
            </a:pPr>
            <a:r>
              <a:t>Institute of Medicine, Food and Nutrition Board, Washington DC:  National Academy Press 1997.</a:t>
            </a:r>
          </a:p>
        </p:txBody>
      </p:sp>
    </p:spTree>
  </p:cSld>
  <p:clrMapOvr>
    <a:masterClrMapping/>
  </p:clrMapOvr>
  <p:transition xmlns:p14="http://schemas.microsoft.com/office/powerpoint/2010/main" spd="med" advClick="1" p14:dur="1000"/>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0" name="Shape 290"/>
          <p:cNvSpPr/>
          <p:nvPr>
            <p:ph type="title"/>
          </p:nvPr>
        </p:nvSpPr>
        <p:spPr>
          <a:prstGeom prst="rect">
            <a:avLst/>
          </a:prstGeom>
        </p:spPr>
        <p:txBody>
          <a:bodyPr/>
          <a:lstStyle/>
          <a:p>
            <a:pPr/>
            <a:r>
              <a:t>Supplements and PTH</a:t>
            </a:r>
          </a:p>
        </p:txBody>
      </p:sp>
      <p:pic>
        <p:nvPicPr>
          <p:cNvPr id="291" name="Supplements and PTH.pdf"/>
          <p:cNvPicPr>
            <a:picLocks noChangeAspect="1"/>
          </p:cNvPicPr>
          <p:nvPr/>
        </p:nvPicPr>
        <p:blipFill>
          <a:blip r:embed="rId2">
            <a:extLst/>
          </a:blip>
          <a:stretch>
            <a:fillRect/>
          </a:stretch>
        </p:blipFill>
        <p:spPr>
          <a:xfrm>
            <a:off x="-486449" y="-2621025"/>
            <a:ext cx="10116898" cy="13092456"/>
          </a:xfrm>
          <a:prstGeom prst="rect">
            <a:avLst/>
          </a:prstGeom>
          <a:ln w="12700">
            <a:miter lim="400000"/>
          </a:ln>
        </p:spPr>
      </p:pic>
    </p:spTree>
  </p:cSld>
  <p:clrMapOvr>
    <a:masterClrMapping/>
  </p:clrMapOvr>
  <p:transition xmlns:p14="http://schemas.microsoft.com/office/powerpoint/2010/main" spd="med" advClick="1" p14:dur="1000"/>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Shape 293"/>
          <p:cNvSpPr/>
          <p:nvPr>
            <p:ph type="title"/>
          </p:nvPr>
        </p:nvSpPr>
        <p:spPr>
          <a:prstGeom prst="rect">
            <a:avLst/>
          </a:prstGeom>
        </p:spPr>
        <p:txBody>
          <a:bodyPr/>
          <a:lstStyle/>
          <a:p>
            <a:pPr lvl="1"/>
            <a:r>
              <a:t>Genetic Variance</a:t>
            </a:r>
          </a:p>
        </p:txBody>
      </p:sp>
      <p:sp>
        <p:nvSpPr>
          <p:cNvPr id="294" name="Shape 294"/>
          <p:cNvSpPr/>
          <p:nvPr>
            <p:ph type="body" idx="1"/>
          </p:nvPr>
        </p:nvSpPr>
        <p:spPr>
          <a:prstGeom prst="rect">
            <a:avLst/>
          </a:prstGeom>
        </p:spPr>
        <p:txBody>
          <a:bodyPr/>
          <a:lstStyle/>
          <a:p>
            <a:pPr marL="294436" indent="-268833" defTabSz="640079">
              <a:spcBef>
                <a:spcPts val="500"/>
              </a:spcBef>
              <a:defRPr sz="2100"/>
            </a:pPr>
            <a:r>
              <a:t>CBS (cystathione-beta-synthase)</a:t>
            </a:r>
          </a:p>
          <a:p>
            <a:pPr lvl="1" marL="582472" indent="-268833" defTabSz="640079">
              <a:spcBef>
                <a:spcPts val="500"/>
              </a:spcBef>
              <a:buSzPct val="80000"/>
              <a:buChar char="⦿"/>
              <a:defRPr sz="2100"/>
            </a:pPr>
            <a:r>
              <a:t>Converts homocysteine and serine to cysteine using B6</a:t>
            </a:r>
          </a:p>
          <a:p>
            <a:pPr lvl="1" marL="582472" indent="-268833" defTabSz="640079">
              <a:spcBef>
                <a:spcPts val="500"/>
              </a:spcBef>
              <a:buSzPct val="80000"/>
              <a:buChar char="⦿"/>
              <a:defRPr sz="2100"/>
            </a:pPr>
            <a:r>
              <a:t>Increases Homocysteine levels in blood and selenium levels if function lowered by genetic issue.  Lowers homocysteine if down-regulated (lower glutathione and possible sulfur toxicity)</a:t>
            </a:r>
          </a:p>
          <a:p>
            <a:pPr lvl="1" marL="582472" indent="-268833" defTabSz="640079">
              <a:spcBef>
                <a:spcPts val="500"/>
              </a:spcBef>
              <a:buSzPct val="80000"/>
              <a:buChar char="⦿"/>
              <a:defRPr sz="2100"/>
            </a:pPr>
            <a:r>
              <a:t>Makes it difficult to get rid of heavy metals</a:t>
            </a:r>
          </a:p>
          <a:p>
            <a:pPr marL="294436" indent="-268833" defTabSz="640079">
              <a:spcBef>
                <a:spcPts val="500"/>
              </a:spcBef>
              <a:defRPr sz="2100"/>
            </a:pPr>
            <a:r>
              <a:t>MTHFR</a:t>
            </a:r>
          </a:p>
          <a:p>
            <a:pPr lvl="1" marL="582472" indent="-268833" defTabSz="640079">
              <a:spcBef>
                <a:spcPts val="500"/>
              </a:spcBef>
              <a:buSzPct val="80000"/>
              <a:buChar char="⦿"/>
              <a:defRPr sz="2100"/>
            </a:pPr>
            <a:r>
              <a:t>Problems with lowering estrogen (COMT) and producing neurotransmitters (THB)</a:t>
            </a:r>
          </a:p>
          <a:p>
            <a:pPr lvl="1" marL="582472" indent="-268833" defTabSz="640079">
              <a:spcBef>
                <a:spcPts val="500"/>
              </a:spcBef>
              <a:buSzPct val="80000"/>
              <a:buChar char="⦿"/>
              <a:defRPr sz="2100"/>
            </a:pPr>
            <a:r>
              <a:t>Increased risk of cancer, depression, fractures, heart disease, stroke</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prstGeom prst="rect">
            <a:avLst/>
          </a:prstGeom>
        </p:spPr>
        <p:txBody>
          <a:bodyPr/>
          <a:lstStyle/>
          <a:p>
            <a:pPr/>
            <a:r>
              <a:t>Symptoms</a:t>
            </a:r>
          </a:p>
        </p:txBody>
      </p:sp>
      <p:sp>
        <p:nvSpPr>
          <p:cNvPr id="153" name="Shape 153"/>
          <p:cNvSpPr/>
          <p:nvPr>
            <p:ph type="body" idx="1"/>
          </p:nvPr>
        </p:nvSpPr>
        <p:spPr>
          <a:xfrm>
            <a:off x="457200" y="1600200"/>
            <a:ext cx="7467600" cy="4525963"/>
          </a:xfrm>
          <a:prstGeom prst="rect">
            <a:avLst/>
          </a:prstGeom>
        </p:spPr>
        <p:txBody>
          <a:bodyPr/>
          <a:lstStyle/>
          <a:p>
            <a:pPr/>
            <a:r>
              <a:t>May be subtle</a:t>
            </a:r>
          </a:p>
          <a:p>
            <a:pPr/>
            <a:r>
              <a:t>Can last for days up to permanent.  Most commonly symptoms resolve in a week</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prstGeom prst="rect">
            <a:avLst/>
          </a:prstGeom>
        </p:spPr>
        <p:txBody>
          <a:bodyPr/>
          <a:lstStyle/>
          <a:p>
            <a:pPr/>
            <a:r>
              <a:t>Symptoms</a:t>
            </a:r>
          </a:p>
        </p:txBody>
      </p:sp>
      <p:sp>
        <p:nvSpPr>
          <p:cNvPr id="156" name="Shape 156"/>
          <p:cNvSpPr/>
          <p:nvPr>
            <p:ph type="body" idx="1"/>
          </p:nvPr>
        </p:nvSpPr>
        <p:spPr>
          <a:xfrm>
            <a:off x="457200" y="1600200"/>
            <a:ext cx="7467600" cy="4525963"/>
          </a:xfrm>
          <a:prstGeom prst="rect">
            <a:avLst/>
          </a:prstGeom>
        </p:spPr>
        <p:txBody>
          <a:bodyPr/>
          <a:lstStyle/>
          <a:p>
            <a:pPr/>
            <a:r>
              <a:t>Headache</a:t>
            </a:r>
          </a:p>
          <a:p>
            <a:pPr/>
            <a:r>
              <a:t>Mental fog or confusion</a:t>
            </a:r>
          </a:p>
          <a:p>
            <a:pPr/>
            <a:r>
              <a:t>Amnesia</a:t>
            </a:r>
          </a:p>
          <a:p>
            <a:pPr/>
            <a:r>
              <a:t>Dizziness</a:t>
            </a:r>
          </a:p>
          <a:p>
            <a:pPr/>
            <a:r>
              <a:t>Ringing in the ears</a:t>
            </a:r>
          </a:p>
          <a:p>
            <a:pPr/>
            <a:r>
              <a:t>Nausea with or without emesis</a:t>
            </a:r>
          </a:p>
          <a:p>
            <a:pPr/>
            <a:r>
              <a:t>Delayed response to questions</a:t>
            </a:r>
          </a:p>
          <a:p>
            <a:pPr/>
            <a:r>
              <a:t>Fatigue</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prstGeom prst="rect">
            <a:avLst/>
          </a:prstGeom>
        </p:spPr>
        <p:txBody>
          <a:bodyPr/>
          <a:lstStyle/>
          <a:p>
            <a:pPr/>
            <a:r>
              <a:t>Other symptoms- delayed</a:t>
            </a:r>
          </a:p>
        </p:txBody>
      </p:sp>
      <p:sp>
        <p:nvSpPr>
          <p:cNvPr id="159" name="Shape 159"/>
          <p:cNvSpPr/>
          <p:nvPr>
            <p:ph type="body" idx="1"/>
          </p:nvPr>
        </p:nvSpPr>
        <p:spPr>
          <a:xfrm>
            <a:off x="457200" y="1600200"/>
            <a:ext cx="7467600" cy="4525963"/>
          </a:xfrm>
          <a:prstGeom prst="rect">
            <a:avLst/>
          </a:prstGeom>
        </p:spPr>
        <p:txBody>
          <a:bodyPr/>
          <a:lstStyle/>
          <a:p>
            <a:pPr/>
            <a:r>
              <a:t>Concentration difficulty</a:t>
            </a:r>
          </a:p>
          <a:p>
            <a:pPr/>
            <a:r>
              <a:t>Irritability</a:t>
            </a:r>
          </a:p>
          <a:p>
            <a:pPr/>
            <a:r>
              <a:t>Photophobia</a:t>
            </a:r>
          </a:p>
          <a:p>
            <a:pPr/>
            <a:r>
              <a:t>Sleep disturbances</a:t>
            </a:r>
          </a:p>
          <a:p>
            <a:pPr/>
            <a:r>
              <a:t>Depression</a:t>
            </a:r>
          </a:p>
          <a:p>
            <a:pPr/>
            <a:r>
              <a:t>Disorders of taste and smell</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prstGeom prst="rect">
            <a:avLst/>
          </a:prstGeom>
        </p:spPr>
        <p:txBody>
          <a:bodyPr/>
          <a:lstStyle/>
          <a:p>
            <a:pPr/>
            <a:r>
              <a:t>Pathophysiology</a:t>
            </a:r>
          </a:p>
        </p:txBody>
      </p:sp>
      <p:sp>
        <p:nvSpPr>
          <p:cNvPr id="162" name="Shape 162"/>
          <p:cNvSpPr/>
          <p:nvPr>
            <p:ph type="body" idx="1"/>
          </p:nvPr>
        </p:nvSpPr>
        <p:spPr>
          <a:xfrm>
            <a:off x="457200" y="1600200"/>
            <a:ext cx="7467600" cy="4525963"/>
          </a:xfrm>
          <a:prstGeom prst="rect">
            <a:avLst/>
          </a:prstGeom>
        </p:spPr>
        <p:txBody>
          <a:bodyPr/>
          <a:lstStyle/>
          <a:p>
            <a:pPr marL="370149" indent="-337962" defTabSz="804672">
              <a:lnSpc>
                <a:spcPct val="90000"/>
              </a:lnSpc>
              <a:spcBef>
                <a:spcPts val="500"/>
              </a:spcBef>
              <a:defRPr sz="2376"/>
            </a:pPr>
            <a:r>
              <a:t>Primary versus secondary injury in TBI</a:t>
            </a:r>
          </a:p>
          <a:p>
            <a:pPr marL="370149" indent="-337962" defTabSz="804672">
              <a:lnSpc>
                <a:spcPct val="90000"/>
              </a:lnSpc>
              <a:spcBef>
                <a:spcPts val="500"/>
              </a:spcBef>
              <a:defRPr sz="2376"/>
            </a:pPr>
            <a:r>
              <a:t>Primary</a:t>
            </a:r>
          </a:p>
          <a:p>
            <a:pPr lvl="1" marL="635690" indent="-241401" defTabSz="804672">
              <a:lnSpc>
                <a:spcPct val="90000"/>
              </a:lnSpc>
              <a:spcBef>
                <a:spcPts val="500"/>
              </a:spcBef>
              <a:defRPr sz="2112"/>
            </a:pPr>
            <a:r>
              <a:t>Directly related to the site of injury</a:t>
            </a:r>
          </a:p>
          <a:p>
            <a:pPr lvl="1" marL="635690" indent="-241401" defTabSz="804672">
              <a:lnSpc>
                <a:spcPct val="90000"/>
              </a:lnSpc>
              <a:spcBef>
                <a:spcPts val="500"/>
              </a:spcBef>
              <a:defRPr sz="2112"/>
            </a:pPr>
            <a:r>
              <a:t>Coup</a:t>
            </a:r>
          </a:p>
          <a:p>
            <a:pPr lvl="1" marL="635690" indent="-241401" defTabSz="804672">
              <a:lnSpc>
                <a:spcPct val="90000"/>
              </a:lnSpc>
              <a:spcBef>
                <a:spcPts val="500"/>
              </a:spcBef>
              <a:defRPr sz="2112"/>
            </a:pPr>
            <a:r>
              <a:t>Contracoup</a:t>
            </a:r>
          </a:p>
          <a:p>
            <a:pPr lvl="1" marL="635690" indent="-241401" defTabSz="804672">
              <a:lnSpc>
                <a:spcPct val="90000"/>
              </a:lnSpc>
              <a:spcBef>
                <a:spcPts val="500"/>
              </a:spcBef>
              <a:defRPr sz="2112"/>
            </a:pPr>
            <a:r>
              <a:t>Axonal shearing</a:t>
            </a:r>
          </a:p>
          <a:p>
            <a:pPr marL="370149" indent="-337962" defTabSz="804672">
              <a:lnSpc>
                <a:spcPct val="90000"/>
              </a:lnSpc>
              <a:spcBef>
                <a:spcPts val="500"/>
              </a:spcBef>
              <a:defRPr sz="2376"/>
            </a:pPr>
            <a:r>
              <a:t>Secondary</a:t>
            </a:r>
          </a:p>
          <a:p>
            <a:pPr lvl="1" marL="635690" indent="-241401" defTabSz="804672">
              <a:lnSpc>
                <a:spcPct val="90000"/>
              </a:lnSpc>
              <a:spcBef>
                <a:spcPts val="500"/>
              </a:spcBef>
              <a:defRPr sz="2112"/>
            </a:pPr>
            <a:r>
              <a:t>Metabolic and inflammatory changes that occur within the brain.</a:t>
            </a:r>
          </a:p>
          <a:p>
            <a:pPr lvl="1" marL="635690" indent="-241401" defTabSz="804672">
              <a:lnSpc>
                <a:spcPct val="90000"/>
              </a:lnSpc>
              <a:spcBef>
                <a:spcPts val="500"/>
              </a:spcBef>
              <a:defRPr sz="2112"/>
            </a:pPr>
            <a:r>
              <a:t>Release of excitatory neurotransmitters</a:t>
            </a:r>
            <a:r>
              <a:t> (including sympathetic dominance) </a:t>
            </a:r>
          </a:p>
          <a:p>
            <a:pPr lvl="1" marL="635690" indent="-241401" defTabSz="804672">
              <a:lnSpc>
                <a:spcPct val="90000"/>
              </a:lnSpc>
              <a:spcBef>
                <a:spcPts val="500"/>
              </a:spcBef>
              <a:defRPr sz="2112"/>
            </a:pPr>
            <a:r>
              <a:t>Production of free radicals and decrease of cerebral perfusion</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prstGeom prst="rect">
            <a:avLst/>
          </a:prstGeom>
        </p:spPr>
        <p:txBody>
          <a:bodyPr/>
          <a:lstStyle/>
          <a:p>
            <a:pPr lvl="1" defTabSz="905255">
              <a:defRPr sz="4554"/>
            </a:pPr>
            <a:r>
              <a:t>Neuroendocrine Dysfunction</a:t>
            </a:r>
          </a:p>
        </p:txBody>
      </p:sp>
      <p:sp>
        <p:nvSpPr>
          <p:cNvPr id="165" name="Shape 165"/>
          <p:cNvSpPr/>
          <p:nvPr>
            <p:ph type="body" idx="1"/>
          </p:nvPr>
        </p:nvSpPr>
        <p:spPr>
          <a:prstGeom prst="rect">
            <a:avLst/>
          </a:prstGeom>
        </p:spPr>
        <p:txBody>
          <a:bodyPr/>
          <a:lstStyle/>
          <a:p>
            <a:pPr/>
            <a:r>
              <a:t>Prolonged inflammatory exposure or oxidative stress may lead to a problem with hormone disruption which further promotes the inflammatory problem and can lead to a catabolic state.  </a:t>
            </a:r>
          </a:p>
          <a:p>
            <a:pPr/>
            <a:r>
              <a:t>Is this “Tirtiary Injury” or a continuum of the secondary injury?????</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Technic">
  <a:themeElements>
    <a:clrScheme name="Technic">
      <a:dk1>
        <a:srgbClr val="000000"/>
      </a:dk1>
      <a:lt1>
        <a:srgbClr val="3B3B3B"/>
      </a:lt1>
      <a:dk2>
        <a:srgbClr val="A7A7A7"/>
      </a:dk2>
      <a:lt2>
        <a:srgbClr val="535353"/>
      </a:lt2>
      <a:accent1>
        <a:srgbClr val="6EA0B0"/>
      </a:accent1>
      <a:accent2>
        <a:srgbClr val="CCAF0A"/>
      </a:accent2>
      <a:accent3>
        <a:srgbClr val="8D89A4"/>
      </a:accent3>
      <a:accent4>
        <a:srgbClr val="748560"/>
      </a:accent4>
      <a:accent5>
        <a:srgbClr val="9E9273"/>
      </a:accent5>
      <a:accent6>
        <a:srgbClr val="7E848D"/>
      </a:accent6>
      <a:hlink>
        <a:srgbClr val="0000FF"/>
      </a:hlink>
      <a:folHlink>
        <a:srgbClr val="FF00FF"/>
      </a:folHlink>
    </a:clrScheme>
    <a:fontScheme name="Technic">
      <a:majorFont>
        <a:latin typeface="Arial"/>
        <a:ea typeface="Arial"/>
        <a:cs typeface="Arial"/>
      </a:majorFont>
      <a:minorFont>
        <a:latin typeface="Helvetica"/>
        <a:ea typeface="Helvetica"/>
        <a:cs typeface="Helvetica"/>
      </a:minorFont>
    </a:fontScheme>
    <a:fmtScheme name="Techn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chnic">
  <a:themeElements>
    <a:clrScheme name="Technic">
      <a:dk1>
        <a:srgbClr val="000000"/>
      </a:dk1>
      <a:lt1>
        <a:srgbClr val="FFFFFF"/>
      </a:lt1>
      <a:dk2>
        <a:srgbClr val="A7A7A7"/>
      </a:dk2>
      <a:lt2>
        <a:srgbClr val="535353"/>
      </a:lt2>
      <a:accent1>
        <a:srgbClr val="6EA0B0"/>
      </a:accent1>
      <a:accent2>
        <a:srgbClr val="CCAF0A"/>
      </a:accent2>
      <a:accent3>
        <a:srgbClr val="8D89A4"/>
      </a:accent3>
      <a:accent4>
        <a:srgbClr val="748560"/>
      </a:accent4>
      <a:accent5>
        <a:srgbClr val="9E9273"/>
      </a:accent5>
      <a:accent6>
        <a:srgbClr val="7E848D"/>
      </a:accent6>
      <a:hlink>
        <a:srgbClr val="0000FF"/>
      </a:hlink>
      <a:folHlink>
        <a:srgbClr val="FF00FF"/>
      </a:folHlink>
    </a:clrScheme>
    <a:fontScheme name="Technic">
      <a:majorFont>
        <a:latin typeface="Arial"/>
        <a:ea typeface="Arial"/>
        <a:cs typeface="Arial"/>
      </a:majorFont>
      <a:minorFont>
        <a:latin typeface="Helvetica"/>
        <a:ea typeface="Helvetica"/>
        <a:cs typeface="Helvetica"/>
      </a:minorFont>
    </a:fontScheme>
    <a:fmtScheme name="Techn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